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70"/>
  </p:notesMasterIdLst>
  <p:sldIdLst>
    <p:sldId id="256" r:id="rId2"/>
    <p:sldId id="264" r:id="rId3"/>
    <p:sldId id="333" r:id="rId4"/>
    <p:sldId id="334" r:id="rId5"/>
    <p:sldId id="338" r:id="rId6"/>
    <p:sldId id="335" r:id="rId7"/>
    <p:sldId id="265" r:id="rId8"/>
    <p:sldId id="339" r:id="rId9"/>
    <p:sldId id="344" r:id="rId10"/>
    <p:sldId id="346" r:id="rId11"/>
    <p:sldId id="340" r:id="rId12"/>
    <p:sldId id="345" r:id="rId13"/>
    <p:sldId id="347" r:id="rId14"/>
    <p:sldId id="323" r:id="rId15"/>
    <p:sldId id="321" r:id="rId16"/>
    <p:sldId id="322" r:id="rId17"/>
    <p:sldId id="342" r:id="rId18"/>
    <p:sldId id="315" r:id="rId19"/>
    <p:sldId id="320" r:id="rId20"/>
    <p:sldId id="267" r:id="rId21"/>
    <p:sldId id="289" r:id="rId22"/>
    <p:sldId id="308" r:id="rId23"/>
    <p:sldId id="330" r:id="rId24"/>
    <p:sldId id="331" r:id="rId25"/>
    <p:sldId id="312" r:id="rId26"/>
    <p:sldId id="314" r:id="rId27"/>
    <p:sldId id="336" r:id="rId28"/>
    <p:sldId id="350" r:id="rId29"/>
    <p:sldId id="349" r:id="rId30"/>
    <p:sldId id="351" r:id="rId31"/>
    <p:sldId id="303" r:id="rId32"/>
    <p:sldId id="258" r:id="rId33"/>
    <p:sldId id="259" r:id="rId34"/>
    <p:sldId id="341" r:id="rId35"/>
    <p:sldId id="260" r:id="rId36"/>
    <p:sldId id="324" r:id="rId37"/>
    <p:sldId id="291" r:id="rId38"/>
    <p:sldId id="292" r:id="rId39"/>
    <p:sldId id="290" r:id="rId40"/>
    <p:sldId id="261" r:id="rId41"/>
    <p:sldId id="293" r:id="rId42"/>
    <p:sldId id="262" r:id="rId43"/>
    <p:sldId id="294" r:id="rId44"/>
    <p:sldId id="316" r:id="rId45"/>
    <p:sldId id="304" r:id="rId46"/>
    <p:sldId id="278" r:id="rId47"/>
    <p:sldId id="307" r:id="rId48"/>
    <p:sldId id="328" r:id="rId49"/>
    <p:sldId id="268" r:id="rId50"/>
    <p:sldId id="270" r:id="rId51"/>
    <p:sldId id="269" r:id="rId52"/>
    <p:sldId id="273" r:id="rId53"/>
    <p:sldId id="302" r:id="rId54"/>
    <p:sldId id="325" r:id="rId55"/>
    <p:sldId id="348" r:id="rId56"/>
    <p:sldId id="305" r:id="rId57"/>
    <p:sldId id="296" r:id="rId58"/>
    <p:sldId id="297" r:id="rId59"/>
    <p:sldId id="327" r:id="rId60"/>
    <p:sldId id="287" r:id="rId61"/>
    <p:sldId id="275" r:id="rId62"/>
    <p:sldId id="280" r:id="rId63"/>
    <p:sldId id="281" r:id="rId64"/>
    <p:sldId id="282" r:id="rId65"/>
    <p:sldId id="284" r:id="rId66"/>
    <p:sldId id="285" r:id="rId67"/>
    <p:sldId id="326" r:id="rId68"/>
    <p:sldId id="300" r:id="rId6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Хохлова Н.Н." initials="ХН" lastIdx="3" clrIdx="0">
    <p:extLst>
      <p:ext uri="{19B8F6BF-5375-455C-9EA6-DF929625EA0E}">
        <p15:presenceInfo xmlns:p15="http://schemas.microsoft.com/office/powerpoint/2012/main" userId="Хохлова Н.Н." providerId="None"/>
      </p:ext>
    </p:extLst>
  </p:cmAuthor>
  <p:cmAuthor id="2" name="Коробова Елена Анатольевна" initials="КЕА" lastIdx="1" clrIdx="1">
    <p:extLst>
      <p:ext uri="{19B8F6BF-5375-455C-9EA6-DF929625EA0E}">
        <p15:presenceInfo xmlns:p15="http://schemas.microsoft.com/office/powerpoint/2012/main" userId="Коробова Елена Анатолье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6720" autoAdjust="0"/>
  </p:normalViewPr>
  <p:slideViewPr>
    <p:cSldViewPr snapToGrid="0">
      <p:cViewPr varScale="1">
        <p:scale>
          <a:sx n="110" d="100"/>
          <a:sy n="110" d="100"/>
        </p:scale>
        <p:origin x="6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4A3875-705E-4169-A13C-056767B43C8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2395E4-6612-4423-A4D5-E89EB6AB8A65}">
      <dgm:prSet/>
      <dgm:spPr/>
      <dgm:t>
        <a:bodyPr/>
        <a:lstStyle/>
        <a:p>
          <a:pPr rtl="0"/>
          <a:r>
            <a:rPr lang="ru-RU" dirty="0" smtClean="0"/>
            <a:t>Б. </a:t>
          </a:r>
          <a:r>
            <a:rPr lang="ru-RU" dirty="0" smtClean="0">
              <a:solidFill>
                <a:schemeClr val="bg1"/>
              </a:solidFill>
            </a:rPr>
            <a:t>Взрослые  СТАРШЕ  ТРУДОСПОСОБНОГО ВОЗРАСТА (с 57 лет у </a:t>
          </a:r>
          <a:r>
            <a:rPr lang="ru-RU" baseline="0" dirty="0" smtClean="0">
              <a:solidFill>
                <a:schemeClr val="bg1"/>
              </a:solidFill>
            </a:rPr>
            <a:t>женщин</a:t>
          </a:r>
          <a:r>
            <a:rPr lang="ru-RU" dirty="0" smtClean="0">
              <a:solidFill>
                <a:schemeClr val="bg1"/>
              </a:solidFill>
            </a:rPr>
            <a:t> и с 62 лет у мужчин)</a:t>
          </a:r>
          <a:endParaRPr lang="ru-RU" dirty="0">
            <a:solidFill>
              <a:schemeClr val="bg1"/>
            </a:solidFill>
          </a:endParaRPr>
        </a:p>
      </dgm:t>
    </dgm:pt>
    <dgm:pt modelId="{DD6C23B4-1E0D-4F0E-833B-918B3D93B5BE}" type="parTrans" cxnId="{136CFDC7-70E0-4BA6-917A-A64855E2B5DC}">
      <dgm:prSet/>
      <dgm:spPr/>
      <dgm:t>
        <a:bodyPr/>
        <a:lstStyle/>
        <a:p>
          <a:endParaRPr lang="ru-RU"/>
        </a:p>
      </dgm:t>
    </dgm:pt>
    <dgm:pt modelId="{E373835E-53EB-4A10-ABAC-843B6801F1B1}" type="sibTrans" cxnId="{136CFDC7-70E0-4BA6-917A-A64855E2B5DC}">
      <dgm:prSet/>
      <dgm:spPr/>
      <dgm:t>
        <a:bodyPr/>
        <a:lstStyle/>
        <a:p>
          <a:endParaRPr lang="ru-RU"/>
        </a:p>
      </dgm:t>
    </dgm:pt>
    <dgm:pt modelId="{E6C22C33-3B33-4E6C-9CE8-96ABE9178DAD}" type="pres">
      <dgm:prSet presAssocID="{C04A3875-705E-4169-A13C-056767B43C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5A90A6-F38F-476B-AB3D-A76A79C0382C}" type="pres">
      <dgm:prSet presAssocID="{0E2395E4-6612-4423-A4D5-E89EB6AB8A6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B3DBB5-54B8-4BAA-97BF-08D1376F8A73}" type="presOf" srcId="{0E2395E4-6612-4423-A4D5-E89EB6AB8A65}" destId="{6C5A90A6-F38F-476B-AB3D-A76A79C0382C}" srcOrd="0" destOrd="0" presId="urn:microsoft.com/office/officeart/2005/8/layout/vList2"/>
    <dgm:cxn modelId="{136CFDC7-70E0-4BA6-917A-A64855E2B5DC}" srcId="{C04A3875-705E-4169-A13C-056767B43C8F}" destId="{0E2395E4-6612-4423-A4D5-E89EB6AB8A65}" srcOrd="0" destOrd="0" parTransId="{DD6C23B4-1E0D-4F0E-833B-918B3D93B5BE}" sibTransId="{E373835E-53EB-4A10-ABAC-843B6801F1B1}"/>
    <dgm:cxn modelId="{D1B55CCF-8336-41C5-8449-2F7E866E5D24}" type="presOf" srcId="{C04A3875-705E-4169-A13C-056767B43C8F}" destId="{E6C22C33-3B33-4E6C-9CE8-96ABE9178DAD}" srcOrd="0" destOrd="0" presId="urn:microsoft.com/office/officeart/2005/8/layout/vList2"/>
    <dgm:cxn modelId="{000ACA49-101F-400F-94D9-F28C6100E81D}" type="presParOf" srcId="{E6C22C33-3B33-4E6C-9CE8-96ABE9178DAD}" destId="{6C5A90A6-F38F-476B-AB3D-A76A79C0382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4A3875-705E-4169-A13C-056767B43C8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2395E4-6612-4423-A4D5-E89EB6AB8A65}">
      <dgm:prSet/>
      <dgm:spPr/>
      <dgm:t>
        <a:bodyPr/>
        <a:lstStyle/>
        <a:p>
          <a:pPr rtl="0"/>
          <a:r>
            <a:rPr lang="ru-RU" dirty="0" smtClean="0"/>
            <a:t>Б. </a:t>
          </a:r>
          <a:r>
            <a:rPr lang="ru-RU" dirty="0" smtClean="0">
              <a:solidFill>
                <a:schemeClr val="bg1"/>
              </a:solidFill>
            </a:rPr>
            <a:t>Взрослые  СТАРШЕ  ТРУДОСПОСОБНОГО ВОЗРАСТА (с 57 лет у </a:t>
          </a:r>
          <a:r>
            <a:rPr lang="ru-RU" baseline="0" dirty="0" smtClean="0">
              <a:solidFill>
                <a:schemeClr val="bg1"/>
              </a:solidFill>
            </a:rPr>
            <a:t>женщин</a:t>
          </a:r>
          <a:r>
            <a:rPr lang="ru-RU" dirty="0" smtClean="0">
              <a:solidFill>
                <a:schemeClr val="bg1"/>
              </a:solidFill>
            </a:rPr>
            <a:t> и с 62 лет у мужчин)</a:t>
          </a:r>
          <a:endParaRPr lang="ru-RU" dirty="0">
            <a:solidFill>
              <a:schemeClr val="bg1"/>
            </a:solidFill>
          </a:endParaRPr>
        </a:p>
      </dgm:t>
    </dgm:pt>
    <dgm:pt modelId="{DD6C23B4-1E0D-4F0E-833B-918B3D93B5BE}" type="parTrans" cxnId="{136CFDC7-70E0-4BA6-917A-A64855E2B5DC}">
      <dgm:prSet/>
      <dgm:spPr/>
      <dgm:t>
        <a:bodyPr/>
        <a:lstStyle/>
        <a:p>
          <a:endParaRPr lang="ru-RU"/>
        </a:p>
      </dgm:t>
    </dgm:pt>
    <dgm:pt modelId="{E373835E-53EB-4A10-ABAC-843B6801F1B1}" type="sibTrans" cxnId="{136CFDC7-70E0-4BA6-917A-A64855E2B5DC}">
      <dgm:prSet/>
      <dgm:spPr/>
      <dgm:t>
        <a:bodyPr/>
        <a:lstStyle/>
        <a:p>
          <a:endParaRPr lang="ru-RU"/>
        </a:p>
      </dgm:t>
    </dgm:pt>
    <dgm:pt modelId="{E6C22C33-3B33-4E6C-9CE8-96ABE9178DAD}" type="pres">
      <dgm:prSet presAssocID="{C04A3875-705E-4169-A13C-056767B43C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5A90A6-F38F-476B-AB3D-A76A79C0382C}" type="pres">
      <dgm:prSet presAssocID="{0E2395E4-6612-4423-A4D5-E89EB6AB8A6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B3DBB5-54B8-4BAA-97BF-08D1376F8A73}" type="presOf" srcId="{0E2395E4-6612-4423-A4D5-E89EB6AB8A65}" destId="{6C5A90A6-F38F-476B-AB3D-A76A79C0382C}" srcOrd="0" destOrd="0" presId="urn:microsoft.com/office/officeart/2005/8/layout/vList2"/>
    <dgm:cxn modelId="{136CFDC7-70E0-4BA6-917A-A64855E2B5DC}" srcId="{C04A3875-705E-4169-A13C-056767B43C8F}" destId="{0E2395E4-6612-4423-A4D5-E89EB6AB8A65}" srcOrd="0" destOrd="0" parTransId="{DD6C23B4-1E0D-4F0E-833B-918B3D93B5BE}" sibTransId="{E373835E-53EB-4A10-ABAC-843B6801F1B1}"/>
    <dgm:cxn modelId="{D1B55CCF-8336-41C5-8449-2F7E866E5D24}" type="presOf" srcId="{C04A3875-705E-4169-A13C-056767B43C8F}" destId="{E6C22C33-3B33-4E6C-9CE8-96ABE9178DAD}" srcOrd="0" destOrd="0" presId="urn:microsoft.com/office/officeart/2005/8/layout/vList2"/>
    <dgm:cxn modelId="{000ACA49-101F-400F-94D9-F28C6100E81D}" type="presParOf" srcId="{E6C22C33-3B33-4E6C-9CE8-96ABE9178DAD}" destId="{6C5A90A6-F38F-476B-AB3D-A76A79C0382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0BD963-8CF9-4A2D-AFA2-7D5EE6E45C1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DCBA2C-F9DC-4609-A746-2CCCB668B94E}">
      <dgm:prSet custT="1"/>
      <dgm:spPr/>
      <dgm:t>
        <a:bodyPr/>
        <a:lstStyle/>
        <a:p>
          <a:pPr rtl="0"/>
          <a:r>
            <a:rPr lang="ru-RU" sz="900" baseline="0" dirty="0" smtClean="0">
              <a:solidFill>
                <a:schemeClr val="bg1"/>
              </a:solidFill>
            </a:rPr>
            <a:t>22.0</a:t>
          </a:r>
          <a:endParaRPr lang="ru-RU" sz="900" baseline="0" dirty="0">
            <a:solidFill>
              <a:schemeClr val="bg1"/>
            </a:solidFill>
          </a:endParaRPr>
        </a:p>
      </dgm:t>
    </dgm:pt>
    <dgm:pt modelId="{497DCE97-8B00-43C1-BABE-BF265FAECF83}" type="parTrans" cxnId="{B92C98BB-C47F-4CFC-AA0D-51D54CA3E976}">
      <dgm:prSet/>
      <dgm:spPr/>
      <dgm:t>
        <a:bodyPr/>
        <a:lstStyle/>
        <a:p>
          <a:endParaRPr lang="ru-RU"/>
        </a:p>
      </dgm:t>
    </dgm:pt>
    <dgm:pt modelId="{90ECFE4A-A75B-40B2-87E6-6D2A2FE9193C}" type="sibTrans" cxnId="{B92C98BB-C47F-4CFC-AA0D-51D54CA3E976}">
      <dgm:prSet/>
      <dgm:spPr/>
      <dgm:t>
        <a:bodyPr/>
        <a:lstStyle/>
        <a:p>
          <a:endParaRPr lang="ru-RU"/>
        </a:p>
      </dgm:t>
    </dgm:pt>
    <dgm:pt modelId="{46E6C639-FE30-47B3-B601-74AFCAD58E55}" type="pres">
      <dgm:prSet presAssocID="{430BD963-8CF9-4A2D-AFA2-7D5EE6E45C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A5B20E-AB46-49ED-B959-AF520DD4454E}" type="pres">
      <dgm:prSet presAssocID="{ECDCBA2C-F9DC-4609-A746-2CCCB668B94E}" presName="parentText" presStyleLbl="node1" presStyleIdx="0" presStyleCnt="1" custScaleY="5560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D870B7-C9CA-4935-9CB3-B0EC2AD2C319}" type="presOf" srcId="{430BD963-8CF9-4A2D-AFA2-7D5EE6E45C10}" destId="{46E6C639-FE30-47B3-B601-74AFCAD58E55}" srcOrd="0" destOrd="0" presId="urn:microsoft.com/office/officeart/2005/8/layout/vList2"/>
    <dgm:cxn modelId="{B92C98BB-C47F-4CFC-AA0D-51D54CA3E976}" srcId="{430BD963-8CF9-4A2D-AFA2-7D5EE6E45C10}" destId="{ECDCBA2C-F9DC-4609-A746-2CCCB668B94E}" srcOrd="0" destOrd="0" parTransId="{497DCE97-8B00-43C1-BABE-BF265FAECF83}" sibTransId="{90ECFE4A-A75B-40B2-87E6-6D2A2FE9193C}"/>
    <dgm:cxn modelId="{E2D3B1A2-0298-4E50-BAC4-815F80037E2F}" type="presOf" srcId="{ECDCBA2C-F9DC-4609-A746-2CCCB668B94E}" destId="{ABA5B20E-AB46-49ED-B959-AF520DD4454E}" srcOrd="0" destOrd="0" presId="urn:microsoft.com/office/officeart/2005/8/layout/vList2"/>
    <dgm:cxn modelId="{1E958139-2AD2-4DA8-9028-CC0530CB70E0}" type="presParOf" srcId="{46E6C639-FE30-47B3-B601-74AFCAD58E55}" destId="{ABA5B20E-AB46-49ED-B959-AF520DD4454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4A3875-705E-4169-A13C-056767B43C8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2395E4-6612-4423-A4D5-E89EB6AB8A65}">
      <dgm:prSet/>
      <dgm:spPr/>
      <dgm:t>
        <a:bodyPr/>
        <a:lstStyle/>
        <a:p>
          <a:pPr rtl="0"/>
          <a:r>
            <a:rPr lang="ru-RU" dirty="0" smtClean="0"/>
            <a:t>Б. </a:t>
          </a:r>
          <a:r>
            <a:rPr lang="ru-RU" dirty="0" smtClean="0">
              <a:solidFill>
                <a:schemeClr val="bg1"/>
              </a:solidFill>
            </a:rPr>
            <a:t>Взрослые  СТАРШЕ  ТРУДОСПОСОБНОГО ВОЗРАСТА (с 57 лет у </a:t>
          </a:r>
          <a:r>
            <a:rPr lang="ru-RU" baseline="0" dirty="0" smtClean="0">
              <a:solidFill>
                <a:schemeClr val="bg1"/>
              </a:solidFill>
            </a:rPr>
            <a:t>женщин</a:t>
          </a:r>
          <a:r>
            <a:rPr lang="ru-RU" dirty="0" smtClean="0">
              <a:solidFill>
                <a:schemeClr val="bg1"/>
              </a:solidFill>
            </a:rPr>
            <a:t> и с 62 лет у мужчин)</a:t>
          </a:r>
          <a:endParaRPr lang="ru-RU" dirty="0">
            <a:solidFill>
              <a:schemeClr val="bg1"/>
            </a:solidFill>
          </a:endParaRPr>
        </a:p>
      </dgm:t>
    </dgm:pt>
    <dgm:pt modelId="{DD6C23B4-1E0D-4F0E-833B-918B3D93B5BE}" type="parTrans" cxnId="{136CFDC7-70E0-4BA6-917A-A64855E2B5DC}">
      <dgm:prSet/>
      <dgm:spPr/>
      <dgm:t>
        <a:bodyPr/>
        <a:lstStyle/>
        <a:p>
          <a:endParaRPr lang="ru-RU"/>
        </a:p>
      </dgm:t>
    </dgm:pt>
    <dgm:pt modelId="{E373835E-53EB-4A10-ABAC-843B6801F1B1}" type="sibTrans" cxnId="{136CFDC7-70E0-4BA6-917A-A64855E2B5DC}">
      <dgm:prSet/>
      <dgm:spPr/>
      <dgm:t>
        <a:bodyPr/>
        <a:lstStyle/>
        <a:p>
          <a:endParaRPr lang="ru-RU"/>
        </a:p>
      </dgm:t>
    </dgm:pt>
    <dgm:pt modelId="{E6C22C33-3B33-4E6C-9CE8-96ABE9178DAD}" type="pres">
      <dgm:prSet presAssocID="{C04A3875-705E-4169-A13C-056767B43C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5A90A6-F38F-476B-AB3D-A76A79C0382C}" type="pres">
      <dgm:prSet presAssocID="{0E2395E4-6612-4423-A4D5-E89EB6AB8A6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B3DBB5-54B8-4BAA-97BF-08D1376F8A73}" type="presOf" srcId="{0E2395E4-6612-4423-A4D5-E89EB6AB8A65}" destId="{6C5A90A6-F38F-476B-AB3D-A76A79C0382C}" srcOrd="0" destOrd="0" presId="urn:microsoft.com/office/officeart/2005/8/layout/vList2"/>
    <dgm:cxn modelId="{136CFDC7-70E0-4BA6-917A-A64855E2B5DC}" srcId="{C04A3875-705E-4169-A13C-056767B43C8F}" destId="{0E2395E4-6612-4423-A4D5-E89EB6AB8A65}" srcOrd="0" destOrd="0" parTransId="{DD6C23B4-1E0D-4F0E-833B-918B3D93B5BE}" sibTransId="{E373835E-53EB-4A10-ABAC-843B6801F1B1}"/>
    <dgm:cxn modelId="{D1B55CCF-8336-41C5-8449-2F7E866E5D24}" type="presOf" srcId="{C04A3875-705E-4169-A13C-056767B43C8F}" destId="{E6C22C33-3B33-4E6C-9CE8-96ABE9178DAD}" srcOrd="0" destOrd="0" presId="urn:microsoft.com/office/officeart/2005/8/layout/vList2"/>
    <dgm:cxn modelId="{000ACA49-101F-400F-94D9-F28C6100E81D}" type="presParOf" srcId="{E6C22C33-3B33-4E6C-9CE8-96ABE9178DAD}" destId="{6C5A90A6-F38F-476B-AB3D-A76A79C0382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30BD963-8CF9-4A2D-AFA2-7D5EE6E45C1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DCBA2C-F9DC-4609-A746-2CCCB668B94E}">
      <dgm:prSet custT="1"/>
      <dgm:spPr/>
      <dgm:t>
        <a:bodyPr/>
        <a:lstStyle/>
        <a:p>
          <a:pPr rtl="0"/>
          <a:r>
            <a:rPr lang="ru-RU" sz="900" baseline="0" dirty="0" smtClean="0">
              <a:solidFill>
                <a:schemeClr val="bg1"/>
              </a:solidFill>
            </a:rPr>
            <a:t>22.0</a:t>
          </a:r>
          <a:endParaRPr lang="ru-RU" sz="900" baseline="0" dirty="0">
            <a:solidFill>
              <a:schemeClr val="bg1"/>
            </a:solidFill>
          </a:endParaRPr>
        </a:p>
      </dgm:t>
    </dgm:pt>
    <dgm:pt modelId="{497DCE97-8B00-43C1-BABE-BF265FAECF83}" type="parTrans" cxnId="{B92C98BB-C47F-4CFC-AA0D-51D54CA3E976}">
      <dgm:prSet/>
      <dgm:spPr/>
      <dgm:t>
        <a:bodyPr/>
        <a:lstStyle/>
        <a:p>
          <a:endParaRPr lang="ru-RU"/>
        </a:p>
      </dgm:t>
    </dgm:pt>
    <dgm:pt modelId="{90ECFE4A-A75B-40B2-87E6-6D2A2FE9193C}" type="sibTrans" cxnId="{B92C98BB-C47F-4CFC-AA0D-51D54CA3E976}">
      <dgm:prSet/>
      <dgm:spPr/>
      <dgm:t>
        <a:bodyPr/>
        <a:lstStyle/>
        <a:p>
          <a:endParaRPr lang="ru-RU"/>
        </a:p>
      </dgm:t>
    </dgm:pt>
    <dgm:pt modelId="{46E6C639-FE30-47B3-B601-74AFCAD58E55}" type="pres">
      <dgm:prSet presAssocID="{430BD963-8CF9-4A2D-AFA2-7D5EE6E45C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A5B20E-AB46-49ED-B959-AF520DD4454E}" type="pres">
      <dgm:prSet presAssocID="{ECDCBA2C-F9DC-4609-A746-2CCCB668B94E}" presName="parentText" presStyleLbl="node1" presStyleIdx="0" presStyleCnt="1" custScaleY="5560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D870B7-C9CA-4935-9CB3-B0EC2AD2C319}" type="presOf" srcId="{430BD963-8CF9-4A2D-AFA2-7D5EE6E45C10}" destId="{46E6C639-FE30-47B3-B601-74AFCAD58E55}" srcOrd="0" destOrd="0" presId="urn:microsoft.com/office/officeart/2005/8/layout/vList2"/>
    <dgm:cxn modelId="{B92C98BB-C47F-4CFC-AA0D-51D54CA3E976}" srcId="{430BD963-8CF9-4A2D-AFA2-7D5EE6E45C10}" destId="{ECDCBA2C-F9DC-4609-A746-2CCCB668B94E}" srcOrd="0" destOrd="0" parTransId="{497DCE97-8B00-43C1-BABE-BF265FAECF83}" sibTransId="{90ECFE4A-A75B-40B2-87E6-6D2A2FE9193C}"/>
    <dgm:cxn modelId="{E2D3B1A2-0298-4E50-BAC4-815F80037E2F}" type="presOf" srcId="{ECDCBA2C-F9DC-4609-A746-2CCCB668B94E}" destId="{ABA5B20E-AB46-49ED-B959-AF520DD4454E}" srcOrd="0" destOrd="0" presId="urn:microsoft.com/office/officeart/2005/8/layout/vList2"/>
    <dgm:cxn modelId="{1E958139-2AD2-4DA8-9028-CC0530CB70E0}" type="presParOf" srcId="{46E6C639-FE30-47B3-B601-74AFCAD58E55}" destId="{ABA5B20E-AB46-49ED-B959-AF520DD4454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5A90A6-F38F-476B-AB3D-A76A79C0382C}">
      <dsp:nvSpPr>
        <dsp:cNvPr id="0" name=""/>
        <dsp:cNvSpPr/>
      </dsp:nvSpPr>
      <dsp:spPr>
        <a:xfrm>
          <a:off x="0" y="20378"/>
          <a:ext cx="4111441" cy="1439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>Б. </a:t>
          </a:r>
          <a:r>
            <a:rPr lang="ru-RU" sz="600" kern="1200" dirty="0" smtClean="0">
              <a:solidFill>
                <a:schemeClr val="bg1"/>
              </a:solidFill>
            </a:rPr>
            <a:t>Взрослые  СТАРШЕ  ТРУДОСПОСОБНОГО ВОЗРАСТА (с 57 лет у </a:t>
          </a:r>
          <a:r>
            <a:rPr lang="ru-RU" sz="600" kern="1200" baseline="0" dirty="0" smtClean="0">
              <a:solidFill>
                <a:schemeClr val="bg1"/>
              </a:solidFill>
            </a:rPr>
            <a:t>женщин</a:t>
          </a:r>
          <a:r>
            <a:rPr lang="ru-RU" sz="600" kern="1200" dirty="0" smtClean="0">
              <a:solidFill>
                <a:schemeClr val="bg1"/>
              </a:solidFill>
            </a:rPr>
            <a:t> и с 62 лет у мужчин)</a:t>
          </a:r>
          <a:endParaRPr lang="ru-RU" sz="600" kern="1200" dirty="0">
            <a:solidFill>
              <a:schemeClr val="bg1"/>
            </a:solidFill>
          </a:endParaRPr>
        </a:p>
      </dsp:txBody>
      <dsp:txXfrm>
        <a:off x="7025" y="27403"/>
        <a:ext cx="4097391" cy="1298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5A90A6-F38F-476B-AB3D-A76A79C0382C}">
      <dsp:nvSpPr>
        <dsp:cNvPr id="0" name=""/>
        <dsp:cNvSpPr/>
      </dsp:nvSpPr>
      <dsp:spPr>
        <a:xfrm>
          <a:off x="0" y="41368"/>
          <a:ext cx="3813908" cy="1439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>Б. </a:t>
          </a:r>
          <a:r>
            <a:rPr lang="ru-RU" sz="600" kern="1200" dirty="0" smtClean="0">
              <a:solidFill>
                <a:schemeClr val="bg1"/>
              </a:solidFill>
            </a:rPr>
            <a:t>Взрослые  СТАРШЕ  ТРУДОСПОСОБНОГО ВОЗРАСТА (с 57 лет у </a:t>
          </a:r>
          <a:r>
            <a:rPr lang="ru-RU" sz="600" kern="1200" baseline="0" dirty="0" smtClean="0">
              <a:solidFill>
                <a:schemeClr val="bg1"/>
              </a:solidFill>
            </a:rPr>
            <a:t>женщин</a:t>
          </a:r>
          <a:r>
            <a:rPr lang="ru-RU" sz="600" kern="1200" dirty="0" smtClean="0">
              <a:solidFill>
                <a:schemeClr val="bg1"/>
              </a:solidFill>
            </a:rPr>
            <a:t> и с 62 лет у мужчин)</a:t>
          </a:r>
          <a:endParaRPr lang="ru-RU" sz="600" kern="1200" dirty="0">
            <a:solidFill>
              <a:schemeClr val="bg1"/>
            </a:solidFill>
          </a:endParaRPr>
        </a:p>
      </dsp:txBody>
      <dsp:txXfrm>
        <a:off x="7025" y="48393"/>
        <a:ext cx="3799858" cy="1298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A5B20E-AB46-49ED-B959-AF520DD4454E}">
      <dsp:nvSpPr>
        <dsp:cNvPr id="0" name=""/>
        <dsp:cNvSpPr/>
      </dsp:nvSpPr>
      <dsp:spPr>
        <a:xfrm>
          <a:off x="0" y="137"/>
          <a:ext cx="375138" cy="2810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baseline="0" dirty="0" smtClean="0">
              <a:solidFill>
                <a:schemeClr val="bg1"/>
              </a:solidFill>
            </a:rPr>
            <a:t>22.0</a:t>
          </a:r>
          <a:endParaRPr lang="ru-RU" sz="900" kern="1200" baseline="0" dirty="0">
            <a:solidFill>
              <a:schemeClr val="bg1"/>
            </a:solidFill>
          </a:endParaRPr>
        </a:p>
      </dsp:txBody>
      <dsp:txXfrm>
        <a:off x="13721" y="13858"/>
        <a:ext cx="347696" cy="2536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5A90A6-F38F-476B-AB3D-A76A79C0382C}">
      <dsp:nvSpPr>
        <dsp:cNvPr id="0" name=""/>
        <dsp:cNvSpPr/>
      </dsp:nvSpPr>
      <dsp:spPr>
        <a:xfrm>
          <a:off x="0" y="12511"/>
          <a:ext cx="4048369" cy="1439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>Б. </a:t>
          </a:r>
          <a:r>
            <a:rPr lang="ru-RU" sz="600" kern="1200" dirty="0" smtClean="0">
              <a:solidFill>
                <a:schemeClr val="bg1"/>
              </a:solidFill>
            </a:rPr>
            <a:t>Взрослые  СТАРШЕ  ТРУДОСПОСОБНОГО ВОЗРАСТА (с 57 лет у </a:t>
          </a:r>
          <a:r>
            <a:rPr lang="ru-RU" sz="600" kern="1200" baseline="0" dirty="0" smtClean="0">
              <a:solidFill>
                <a:schemeClr val="bg1"/>
              </a:solidFill>
            </a:rPr>
            <a:t>женщин</a:t>
          </a:r>
          <a:r>
            <a:rPr lang="ru-RU" sz="600" kern="1200" dirty="0" smtClean="0">
              <a:solidFill>
                <a:schemeClr val="bg1"/>
              </a:solidFill>
            </a:rPr>
            <a:t> и с 62 лет у мужчин)</a:t>
          </a:r>
          <a:endParaRPr lang="ru-RU" sz="600" kern="1200" dirty="0">
            <a:solidFill>
              <a:schemeClr val="bg1"/>
            </a:solidFill>
          </a:endParaRPr>
        </a:p>
      </dsp:txBody>
      <dsp:txXfrm>
        <a:off x="7025" y="19536"/>
        <a:ext cx="4034319" cy="1298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A5B20E-AB46-49ED-B959-AF520DD4454E}">
      <dsp:nvSpPr>
        <dsp:cNvPr id="0" name=""/>
        <dsp:cNvSpPr/>
      </dsp:nvSpPr>
      <dsp:spPr>
        <a:xfrm>
          <a:off x="0" y="164"/>
          <a:ext cx="357051" cy="3361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baseline="0" dirty="0" smtClean="0">
              <a:solidFill>
                <a:schemeClr val="bg1"/>
              </a:solidFill>
            </a:rPr>
            <a:t>22.0</a:t>
          </a:r>
          <a:endParaRPr lang="ru-RU" sz="900" kern="1200" baseline="0" dirty="0">
            <a:solidFill>
              <a:schemeClr val="bg1"/>
            </a:solidFill>
          </a:endParaRPr>
        </a:p>
      </dsp:txBody>
      <dsp:txXfrm>
        <a:off x="16411" y="16575"/>
        <a:ext cx="324229" cy="3033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1A73AD-2BE0-43F7-AE97-E10A20A4E79D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6789"/>
            <a:ext cx="5438140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5659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9750"/>
            <a:ext cx="2945659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4C4CF-0C3E-4DD6-954B-DFFF4BE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024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4C4CF-0C3E-4DD6-954B-DFFF4BEEA8F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561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084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96273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166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502349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27891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12/19/2023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9473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12/19/2023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92724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806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062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956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07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857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223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12/19/2023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117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12/19/2023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671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12/19/2023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590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873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7294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1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389907"/>
            <a:ext cx="12192000" cy="3225339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№ 14 </a:t>
            </a:r>
            <a:b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«Сведения о деятельности подразделений медицинской организации, оказывающих медицинскую помощь в стационарных условиях за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г.»</a:t>
            </a:r>
            <a:b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784466"/>
            <a:ext cx="12192000" cy="955963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</a:rPr>
              <a:t>Приказ Росстата</a:t>
            </a:r>
          </a:p>
          <a:p>
            <a:pPr algn="ctr">
              <a:spcBef>
                <a:spcPct val="0"/>
              </a:spcBef>
            </a:pP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</a:rPr>
              <a:t>Об утверждении формы</a:t>
            </a:r>
          </a:p>
          <a:p>
            <a:pPr algn="ctr">
              <a:spcBef>
                <a:spcPct val="0"/>
              </a:spcBef>
            </a:pPr>
            <a:r>
              <a:rPr lang="ru-RU" altLang="ru-RU" sz="15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От</a:t>
            </a:r>
            <a:r>
              <a:rPr lang="en-US" altLang="ru-RU" sz="15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__ </a:t>
            </a:r>
            <a:r>
              <a:rPr lang="ru-RU" altLang="ru-RU" sz="15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декабря 202</a:t>
            </a:r>
            <a:r>
              <a:rPr lang="en-US" altLang="ru-RU" sz="15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r>
              <a:rPr lang="ru-RU" altLang="ru-RU" sz="15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1" dirty="0">
                <a:solidFill>
                  <a:srgbClr val="FF0000"/>
                </a:solidFill>
                <a:latin typeface="Arial" panose="020B0604020202020204" pitchFamily="34" charset="0"/>
              </a:rPr>
              <a:t>г. </a:t>
            </a:r>
            <a:r>
              <a:rPr lang="ru-RU" altLang="ru-RU" sz="15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№</a:t>
            </a:r>
            <a:r>
              <a:rPr lang="en-US" altLang="ru-RU" sz="15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___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554177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ГБУ РО «МЕДИЦИНСКИЙ ИНФОРМАЦИОННО-АНАЛИТИЧЕСКИЙ ЦЕНТР»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726" y="84611"/>
            <a:ext cx="6611834" cy="222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23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5671" y="186559"/>
            <a:ext cx="8825659" cy="853966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ИЗМЕНЕНИЯ, В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</a:rPr>
              <a:t>НОСИМЫЕ В ФОРМУ ФЕДЕРАЛЬНОГО </a:t>
            </a:r>
            <a:br>
              <a:rPr lang="ru-RU" sz="2400" b="1" dirty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2400" b="1" dirty="0">
                <a:solidFill>
                  <a:srgbClr val="FF0000"/>
                </a:solidFill>
                <a:latin typeface="Arial" pitchFamily="34" charset="0"/>
              </a:rPr>
              <a:t>СТАТИСТИЧЕСКОГО   НАБЛЮДЕНИЯ № 14</a:t>
            </a:r>
            <a:br>
              <a:rPr lang="ru-RU" sz="2400" b="1" dirty="0">
                <a:solidFill>
                  <a:srgbClr val="FF0000"/>
                </a:solidFill>
                <a:latin typeface="Arial" pitchFamily="34" charset="0"/>
              </a:rPr>
            </a:b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798" y="1622986"/>
            <a:ext cx="9069066" cy="30198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91798" y="5477691"/>
            <a:ext cx="9069066" cy="9492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Добавлена Таблица 2301_1 для отражения выбывших пациентов с ОНМК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694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15388"/>
            <a:ext cx="8825659" cy="964475"/>
          </a:xfrm>
        </p:spPr>
        <p:txBody>
          <a:bodyPr/>
          <a:lstStyle/>
          <a:p>
            <a:pPr algn="ctr"/>
            <a:r>
              <a:rPr lang="ru-RU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ИЗМЕНЕНИЯ, ВНОСИМЫЕ В ФОРМУ ФЕДЕРАЛЬНОГО </a:t>
            </a:r>
            <a:br>
              <a:rPr lang="ru-RU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СТАТИСТИЧЕСКОГО   НАБЛЮДЕНИЯ № 14</a:t>
            </a:r>
            <a:br>
              <a:rPr lang="ru-RU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90354" y="1276197"/>
            <a:ext cx="64791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488"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Добавлена новая таблица 2801: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32709" y="2413338"/>
            <a:ext cx="8656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(2801) </a:t>
            </a:r>
          </a:p>
          <a:p>
            <a:pPr lvl="0" algn="just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(в том числе, из таблицы 2800) экстракорпоральная мембранная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оксигенация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</a:p>
          <a:p>
            <a:pPr lvl="0" algn="just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1 суток 1 _________, до 3-х суток 2________, 30 суток и более 3______, </a:t>
            </a:r>
          </a:p>
          <a:p>
            <a:pPr lvl="0" algn="just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умерло: в течение 1 часа 4_______, в течение 1 суток 5 __________.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509" y="4289143"/>
            <a:ext cx="4591691" cy="178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97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140" y="202324"/>
            <a:ext cx="8825659" cy="885497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ИЗМЕНЕНИЯ, В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</a:rPr>
              <a:t>НОСИМЫЕ В ФОРМУ ФЕДЕРАЛЬНОГО </a:t>
            </a:r>
            <a:br>
              <a:rPr lang="ru-RU" sz="2400" b="1" dirty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2400" b="1" dirty="0">
                <a:solidFill>
                  <a:srgbClr val="FF0000"/>
                </a:solidFill>
                <a:latin typeface="Arial" pitchFamily="34" charset="0"/>
              </a:rPr>
              <a:t>СТАТИСТИЧЕСКОГО   НАБЛЮДЕНИЯ № 14</a:t>
            </a:r>
            <a:br>
              <a:rPr lang="ru-RU" sz="2400" b="1" dirty="0">
                <a:solidFill>
                  <a:srgbClr val="FF0000"/>
                </a:solidFill>
                <a:latin typeface="Arial" pitchFamily="34" charset="0"/>
              </a:rPr>
            </a:b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3762"/>
            <a:ext cx="12192000" cy="20704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00862" y="5637704"/>
            <a:ext cx="8368937" cy="11375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Добавлена Таблица Показатель 4000 для расчета  показателей послеоперационной летальности, % осложнений, а также с разделение операций на плановые и экстренные.</a:t>
            </a:r>
            <a:endParaRPr lang="ru-RU" dirty="0"/>
          </a:p>
        </p:txBody>
      </p:sp>
      <p:cxnSp>
        <p:nvCxnSpPr>
          <p:cNvPr id="7" name="Прямая со стрелкой 6"/>
          <p:cNvCxnSpPr>
            <a:stCxn id="8" idx="0"/>
          </p:cNvCxnSpPr>
          <p:nvPr/>
        </p:nvCxnSpPr>
        <p:spPr>
          <a:xfrm flipH="1" flipV="1">
            <a:off x="2629990" y="2725783"/>
            <a:ext cx="1362890" cy="23251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629989" y="5050971"/>
            <a:ext cx="2725782" cy="39188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ПЛАНОВЫЕ ОПЕРАЦИИ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532914" y="5049875"/>
            <a:ext cx="2690949" cy="39188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Э</a:t>
            </a:r>
            <a:r>
              <a:rPr lang="ru-RU" sz="1400" dirty="0" smtClean="0"/>
              <a:t>КСТРЕННЫЕ ОПЕРАЦИИ</a:t>
            </a:r>
            <a:endParaRPr lang="ru-RU" sz="14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7532914" y="2734491"/>
            <a:ext cx="1332412" cy="23164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76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4589" y="63137"/>
            <a:ext cx="8825659" cy="903514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ИЗМЕНЕНИЯ, В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</a:rPr>
              <a:t>НОСИМЫЕ В ФОРМУ ФЕДЕРАЛЬНОГО </a:t>
            </a:r>
            <a:br>
              <a:rPr lang="ru-RU" sz="2400" b="1" dirty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2400" b="1" dirty="0">
                <a:solidFill>
                  <a:srgbClr val="FF0000"/>
                </a:solidFill>
                <a:latin typeface="Arial" pitchFamily="34" charset="0"/>
              </a:rPr>
              <a:t>СТАТИСТИЧЕСКОГО   НАБЛЮДЕНИЯ № 14</a:t>
            </a:r>
            <a:br>
              <a:rPr lang="ru-RU" sz="2400" b="1" dirty="0">
                <a:solidFill>
                  <a:srgbClr val="FF0000"/>
                </a:solidFill>
                <a:latin typeface="Arial" pitchFamily="34" charset="0"/>
              </a:rPr>
            </a:b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20" y="966652"/>
            <a:ext cx="5344100" cy="16149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20" y="2980570"/>
            <a:ext cx="5344100" cy="1776019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6" name="Прямоугольник 5"/>
          <p:cNvSpPr/>
          <p:nvPr/>
        </p:nvSpPr>
        <p:spPr>
          <a:xfrm>
            <a:off x="6714309" y="1011503"/>
            <a:ext cx="3866606" cy="151138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Добавлена графа в Таблице 4100 для расчета хирургической активности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714309" y="2971979"/>
            <a:ext cx="3866606" cy="161979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Добавлены строки для расчета количества проводимых операция без анестезии</a:t>
            </a:r>
          </a:p>
          <a:p>
            <a:pPr algn="ctr"/>
            <a:endParaRPr lang="ru-RU" dirty="0"/>
          </a:p>
        </p:txBody>
      </p:sp>
      <p:cxnSp>
        <p:nvCxnSpPr>
          <p:cNvPr id="11" name="Прямая со стрелкой 10"/>
          <p:cNvCxnSpPr>
            <a:stCxn id="6" idx="1"/>
          </p:cNvCxnSpPr>
          <p:nvPr/>
        </p:nvCxnSpPr>
        <p:spPr>
          <a:xfrm flipH="1" flipV="1">
            <a:off x="5691052" y="1492094"/>
            <a:ext cx="1023257" cy="2751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1275802" y="4617719"/>
            <a:ext cx="1506582" cy="1480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750527" y="1358200"/>
            <a:ext cx="940525" cy="26778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387634" y="4532811"/>
            <a:ext cx="862147" cy="12191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387633" y="4654731"/>
            <a:ext cx="862147" cy="7402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249780" y="4532810"/>
            <a:ext cx="670563" cy="11187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262843" y="4654730"/>
            <a:ext cx="657499" cy="7402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>
            <a:stCxn id="7" idx="1"/>
            <a:endCxn id="12" idx="6"/>
          </p:cNvCxnSpPr>
          <p:nvPr/>
        </p:nvCxnSpPr>
        <p:spPr>
          <a:xfrm flipH="1">
            <a:off x="2782384" y="3781876"/>
            <a:ext cx="3931925" cy="9098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20" y="5559305"/>
            <a:ext cx="4601217" cy="828791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6714310" y="5493049"/>
            <a:ext cx="3866605" cy="97742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Добавлена строка в Табл.4300 проведено </a:t>
            </a:r>
            <a:r>
              <a:rPr lang="ru-RU" sz="1600" dirty="0" err="1" smtClean="0"/>
              <a:t>стентирований</a:t>
            </a:r>
            <a:r>
              <a:rPr lang="ru-RU" sz="1600" dirty="0" smtClean="0"/>
              <a:t> пациентам с нестабильной стенокардией</a:t>
            </a:r>
            <a:endParaRPr lang="ru-RU" sz="1600" dirty="0"/>
          </a:p>
        </p:txBody>
      </p:sp>
      <p:sp>
        <p:nvSpPr>
          <p:cNvPr id="27" name="Овал 26"/>
          <p:cNvSpPr/>
          <p:nvPr/>
        </p:nvSpPr>
        <p:spPr>
          <a:xfrm>
            <a:off x="3927566" y="6015579"/>
            <a:ext cx="505097" cy="3725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 стрелкой 28"/>
          <p:cNvCxnSpPr>
            <a:endCxn id="27" idx="6"/>
          </p:cNvCxnSpPr>
          <p:nvPr/>
        </p:nvCxnSpPr>
        <p:spPr>
          <a:xfrm flipH="1">
            <a:off x="4432663" y="6183086"/>
            <a:ext cx="43543" cy="187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26" idx="1"/>
          </p:cNvCxnSpPr>
          <p:nvPr/>
        </p:nvCxnSpPr>
        <p:spPr>
          <a:xfrm flipH="1">
            <a:off x="4432663" y="5981759"/>
            <a:ext cx="2281647" cy="2013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0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490" y="135172"/>
            <a:ext cx="10201523" cy="516835"/>
          </a:xfrm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 2000_1</a:t>
            </a:r>
            <a:endParaRPr lang="ru-RU" sz="2800" dirty="0"/>
          </a:p>
        </p:txBody>
      </p:sp>
      <p:pic>
        <p:nvPicPr>
          <p:cNvPr id="15" name="Объект 1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61" y="1092069"/>
            <a:ext cx="9484407" cy="3909762"/>
          </a:xfrm>
        </p:spPr>
      </p:pic>
      <p:cxnSp>
        <p:nvCxnSpPr>
          <p:cNvPr id="16" name="Прямая со стрелкой 15"/>
          <p:cNvCxnSpPr/>
          <p:nvPr/>
        </p:nvCxnSpPr>
        <p:spPr>
          <a:xfrm>
            <a:off x="10638845" y="1216550"/>
            <a:ext cx="723569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155883" y="1203216"/>
            <a:ext cx="1790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Следующий слайд</a:t>
            </a:r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7178" y="5022570"/>
            <a:ext cx="11694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Доставленных по экстренным показаниям (гр. 5) должно быть не больше чем выписано пациентов всего (гр.4), доставленных скорой мед. помощью (гр. 6) не должно быть больше доставленных по экстренным показаниям (гр.5).</a:t>
            </a:r>
          </a:p>
          <a:p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острым заболеваниям практически 100% пациентов доставляются по экстренным показаниям.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Умерло всего по гр. 8 должно быть больше или равно сумме граф 9 (проведено патолого-анатомических вскрытий) + графа 11 (проведено судебно-медицинских вскрытий).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выписанными койко-дней должно быть больше или равно Всего выписанных пациентов.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73262" y="3376983"/>
            <a:ext cx="1962748" cy="1569660"/>
          </a:xfrm>
          <a:prstGeom prst="rect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автоматически переносятся из отчетной формы за предыдущий период</a:t>
            </a: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1458933" y="2320506"/>
            <a:ext cx="1518224" cy="131991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вал 3"/>
          <p:cNvSpPr/>
          <p:nvPr/>
        </p:nvSpPr>
        <p:spPr>
          <a:xfrm>
            <a:off x="177179" y="2115045"/>
            <a:ext cx="1514234" cy="205461"/>
          </a:xfrm>
          <a:prstGeom prst="ellipse">
            <a:avLst/>
          </a:prstGeom>
          <a:noFill/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987716" y="2918129"/>
            <a:ext cx="3180520" cy="954107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подсчете числа койко-дней, проведенных выписанными, день поступления и день выписки следует считать за один койко-день.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>
            <a:stCxn id="3" idx="5"/>
          </p:cNvCxnSpPr>
          <p:nvPr/>
        </p:nvCxnSpPr>
        <p:spPr>
          <a:xfrm>
            <a:off x="3740888" y="2184357"/>
            <a:ext cx="1743541" cy="88516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вал 2"/>
          <p:cNvSpPr/>
          <p:nvPr/>
        </p:nvSpPr>
        <p:spPr>
          <a:xfrm>
            <a:off x="3371592" y="2026837"/>
            <a:ext cx="432657" cy="1845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352801" y="1348470"/>
            <a:ext cx="1867876" cy="22151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9096295" y="2918129"/>
            <a:ext cx="1963970" cy="954107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Обращать внимание на среднюю длительность лечения больного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7987323" y="2115045"/>
            <a:ext cx="1562195" cy="80308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7591245" y="2026837"/>
            <a:ext cx="471855" cy="1845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885355" y="1348469"/>
            <a:ext cx="2635298" cy="22151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203004" y="1069331"/>
            <a:ext cx="467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32368" y="1055192"/>
            <a:ext cx="292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45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092" y="47443"/>
            <a:ext cx="9799093" cy="1805805"/>
          </a:xfrm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2000_1 </a:t>
            </a:r>
            <a:b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</a:t>
            </a:r>
            <a:endParaRPr lang="ru-RU" sz="2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65" t="9962" r="1649" b="11807"/>
          <a:stretch/>
        </p:blipFill>
        <p:spPr>
          <a:xfrm>
            <a:off x="373710" y="1073426"/>
            <a:ext cx="10833206" cy="4890052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7084611" y="1582310"/>
            <a:ext cx="1566407" cy="27093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681992" y="1252943"/>
            <a:ext cx="371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074797" y="2297927"/>
            <a:ext cx="262393" cy="1749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021002" y="2297927"/>
            <a:ext cx="268277" cy="1749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227037" y="2982738"/>
            <a:ext cx="3037397" cy="523220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заполнена графа 25, значит и графа 27 должна быть заполнена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>
            <a:stCxn id="7" idx="4"/>
          </p:cNvCxnSpPr>
          <p:nvPr/>
        </p:nvCxnSpPr>
        <p:spPr>
          <a:xfrm>
            <a:off x="6205994" y="2472856"/>
            <a:ext cx="314076" cy="4929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8" idx="4"/>
          </p:cNvCxnSpPr>
          <p:nvPr/>
        </p:nvCxnSpPr>
        <p:spPr>
          <a:xfrm flipH="1">
            <a:off x="6917635" y="2472856"/>
            <a:ext cx="237506" cy="4929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270345" y="1073426"/>
            <a:ext cx="707666" cy="2703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270344" y="4039985"/>
            <a:ext cx="1807838" cy="249382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70343" y="4785384"/>
            <a:ext cx="1694231" cy="249382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70342" y="5220393"/>
            <a:ext cx="1694231" cy="37407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73710" y="5914470"/>
            <a:ext cx="10973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удобства контроля в таблицу добавлены строки «Прочие болезни» по каждому классу. Итоговая строка по каждому классу считается автоматически суммой входящих в нее строк, в системе заложена формула, обязательно нажимайте кнопку «ПЕРЕСЧИТАТЬ». По каждой строке условия контроля одинаков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43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2000_1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симптомы, признаки и отклонения от нормы, выявленные при клинических и лабораторных исследованиях, не классифицированные в других </a:t>
            </a: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рубриках </a:t>
            </a:r>
            <a:r>
              <a:rPr 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R00-R99</a:t>
            </a: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43" t="23591" b="12020"/>
          <a:stretch/>
        </p:blipFill>
        <p:spPr>
          <a:xfrm>
            <a:off x="413070" y="1762297"/>
            <a:ext cx="11310556" cy="4572001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24691" y="3948544"/>
            <a:ext cx="2959331" cy="53201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690851" y="2973756"/>
            <a:ext cx="4256116" cy="3046988"/>
          </a:xfrm>
          <a:prstGeom prst="rect">
            <a:avLst/>
          </a:prstGeom>
          <a:solidFill>
            <a:schemeClr val="tx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Пациенты с симптомами заболевания госпитализируются для уточнения диагноза. Если диагноз заболевания не уточнен, эти случаи госпитализации следует рассматривать как обследование и должны регистрироваться в строке 22.0 «Факторы, влияющие на состояние здоровья и обращения в медицинские организации». Симптомы могут быть включены в строку 19.0, только если они выставлены в качестве заключительного клинического диагноза, что необходимо обосновать в пояснительной записке.</a:t>
            </a:r>
            <a:endParaRPr lang="ru-RU" sz="1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>
            <a:stCxn id="5" idx="6"/>
          </p:cNvCxnSpPr>
          <p:nvPr/>
        </p:nvCxnSpPr>
        <p:spPr>
          <a:xfrm>
            <a:off x="3084022" y="4214552"/>
            <a:ext cx="606829" cy="24939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82139" y="6334298"/>
            <a:ext cx="10357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3 проведенных дня в стационаре, пациенту должны поставить диагноз или отнести к здоровым. Большая продолжительность лечения больного по данной строке, говорит о низкой диагностической работе учреждения.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277465812"/>
              </p:ext>
            </p:extLst>
          </p:nvPr>
        </p:nvGraphicFramePr>
        <p:xfrm>
          <a:off x="7612184" y="2321169"/>
          <a:ext cx="4111441" cy="184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7185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363" y="261131"/>
            <a:ext cx="9404723" cy="748520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2000_1 </a:t>
            </a:r>
            <a:b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>
                <a:solidFill>
                  <a:srgbClr val="FF0000"/>
                </a:solidFill>
              </a:rPr>
              <a:t>МКБ-10, правила кодирования симптомов (R) и факторов (Z)</a:t>
            </a:r>
            <a:endParaRPr lang="ru-RU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0523" y="118761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Пациенты с симптомами заболевания ( R) госпитализируются для уточнения диагноза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0268" y="2682152"/>
            <a:ext cx="2521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Диагноз установлен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714706" y="2605733"/>
            <a:ext cx="3081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Диагноз не подтвержден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6062" y="3899687"/>
            <a:ext cx="2330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Учитывается в соответствующей рубрике (А00-Т98)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81182" y="3899687"/>
            <a:ext cx="552853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Учитывается в </a:t>
            </a:r>
            <a:r>
              <a:rPr lang="ru-RU" dirty="0" smtClean="0"/>
              <a:t>рубрике</a:t>
            </a:r>
          </a:p>
          <a:p>
            <a:r>
              <a:rPr lang="ru-RU" dirty="0" smtClean="0"/>
              <a:t> </a:t>
            </a:r>
            <a:r>
              <a:rPr lang="ru-RU" dirty="0"/>
              <a:t>Z03 (Медицинское наблюдение и оценка при подозрении на заболевание или патологическое состояние) </a:t>
            </a:r>
            <a:endParaRPr lang="ru-RU" dirty="0" smtClean="0"/>
          </a:p>
          <a:p>
            <a:r>
              <a:rPr lang="ru-RU" dirty="0" smtClean="0"/>
              <a:t>Z04 </a:t>
            </a:r>
            <a:r>
              <a:rPr lang="ru-RU" dirty="0"/>
              <a:t>(Обследование и наблюдение с др. целями) </a:t>
            </a:r>
            <a:endParaRPr lang="ru-RU" dirty="0" smtClean="0"/>
          </a:p>
          <a:p>
            <a:r>
              <a:rPr lang="ru-RU" dirty="0" smtClean="0"/>
              <a:t>И </a:t>
            </a:r>
            <a:r>
              <a:rPr lang="ru-RU" dirty="0"/>
              <a:t>пр. рубрики и подрубрики Класса ХХI «Факторы, влияющие на состояние здоровья населения и обращения в учреждения здравоохранения» (Z00-Z99)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1907177" y="1833950"/>
            <a:ext cx="2377440" cy="814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1375954" y="2984725"/>
            <a:ext cx="9444" cy="9711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852160" y="1751578"/>
            <a:ext cx="3265714" cy="8963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9255352" y="2968519"/>
            <a:ext cx="1" cy="9873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83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7424" y="3944319"/>
            <a:ext cx="9352429" cy="2304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90445" y="1354347"/>
            <a:ext cx="885770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	</a:t>
            </a:r>
            <a:r>
              <a:rPr lang="ru-RU" sz="1600" dirty="0" smtClean="0"/>
              <a:t>Термин </a:t>
            </a:r>
            <a:r>
              <a:rPr lang="ru-RU" sz="1600" dirty="0"/>
              <a:t>«старость» относится к неточно обозначенным состояниям (в соответствии с правилом А модификации выбранной причины смерти). </a:t>
            </a:r>
            <a:br>
              <a:rPr lang="ru-RU" sz="1600" dirty="0"/>
            </a:br>
            <a:r>
              <a:rPr lang="ru-RU" sz="1600" dirty="0"/>
              <a:t>Старость не может быть выбрана в качестве первоначальной причины смерти при наличии любого состояния, классифицированного в других рубриках (МКБ-10, том 2, стр. 46-47).</a:t>
            </a:r>
          </a:p>
          <a:p>
            <a:pPr algn="just"/>
            <a:r>
              <a:rPr lang="ru-RU" sz="1600" dirty="0" smtClean="0"/>
              <a:t>	Критериями </a:t>
            </a:r>
            <a:r>
              <a:rPr lang="ru-RU" sz="1600" dirty="0"/>
              <a:t>использования кода R54 «Старость» в качестве первоначальной причины смерти являются:</a:t>
            </a:r>
          </a:p>
          <a:p>
            <a:pPr algn="just"/>
            <a:r>
              <a:rPr lang="ru-RU" sz="1600" dirty="0"/>
              <a:t>возраст старше 80 </a:t>
            </a:r>
            <a:r>
              <a:rPr lang="ru-RU" sz="1600" dirty="0" smtClean="0"/>
              <a:t>лет, отсутствие </a:t>
            </a:r>
            <a:r>
              <a:rPr lang="ru-RU" sz="1600" dirty="0"/>
              <a:t>в медицинской документации указаний на хронические заболевания, травмы и их последствия, способные вызвать смерть,</a:t>
            </a:r>
          </a:p>
          <a:p>
            <a:pPr algn="just"/>
            <a:r>
              <a:rPr lang="ru-RU" sz="1600" dirty="0"/>
              <a:t> отсутствие подозрений на насильственную </a:t>
            </a:r>
            <a:r>
              <a:rPr lang="ru-RU" sz="1600" dirty="0" smtClean="0"/>
              <a:t>смерть, отсутствие </a:t>
            </a:r>
            <a:r>
              <a:rPr lang="ru-RU" sz="1600" dirty="0"/>
              <a:t>патологических изменений в органах и тканях при проведении патологоанатомического или судебно-медицинского </a:t>
            </a:r>
            <a:r>
              <a:rPr lang="ru-RU" sz="1600" dirty="0" smtClean="0"/>
              <a:t>вскрытия.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46566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182880"/>
            <a:ext cx="9404723" cy="1670368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2000_1</a:t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(травмы, отравления и некоторые другие последствия воздействия внешних причин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S00-T98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2997" b="12218"/>
          <a:stretch/>
        </p:blipFill>
        <p:spPr>
          <a:xfrm>
            <a:off x="548640" y="1513913"/>
            <a:ext cx="10810784" cy="420624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465513" y="2884516"/>
            <a:ext cx="1803862" cy="4156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48640" y="5810596"/>
            <a:ext cx="11330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Умершие по классу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S00-T98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«Травмы, отравления и некоторые другие последствия воздействия внешних причин» в основном должно быть проведено судебно-медицинское вскрытие, на случаи проведения патолого-анатомических вскрытий предоставить подтверждение.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043242821"/>
              </p:ext>
            </p:extLst>
          </p:nvPr>
        </p:nvGraphicFramePr>
        <p:xfrm>
          <a:off x="7463693" y="2102339"/>
          <a:ext cx="3813908" cy="226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750485247"/>
              </p:ext>
            </p:extLst>
          </p:nvPr>
        </p:nvGraphicFramePr>
        <p:xfrm>
          <a:off x="2016370" y="5298831"/>
          <a:ext cx="375138" cy="281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27279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116378"/>
            <a:ext cx="10243729" cy="997527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информации </a:t>
            </a:r>
            <a:r>
              <a:rPr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составлении формы №14:</a:t>
            </a:r>
            <a:r>
              <a:rPr lang="ru-RU" altLang="ru-RU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3082" y="731521"/>
            <a:ext cx="10896227" cy="5218342"/>
          </a:xfrm>
        </p:spPr>
        <p:txBody>
          <a:bodyPr>
            <a:noAutofit/>
          </a:bodyPr>
          <a:lstStyle/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№066/у-02 «Статистическая 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карта  выбывшего 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стационара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круглосуточного 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пребывания»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endPara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№016/у-02 «Ведомость 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учета  движения  пациентов  и 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коечного фонда 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стационара»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endPara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001/У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«Журнал 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учета  приема  больных  и  отказов 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госпитализации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endPara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№106/у-08 «Медицинское 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свидетельство  о 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смерти 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№106-2/у-08 «Медицинское 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свидетельство  о  перинатальной 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смертности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endParaRPr lang="ru-RU" alt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003/у «Медицинская 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карта  стационарного 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больного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endPara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№ 008/У «Журнал записи оперативных вмешательств в стационаре»</a:t>
            </a:r>
            <a:endParaRPr lang="en-US" alt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ru-RU" dirty="0"/>
              <a:t>ПРИКАЗ Минздрава РФ от 05.08.2022 N 530н</a:t>
            </a:r>
            <a:endParaRPr lang="ru-RU" alt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25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937" y="104504"/>
            <a:ext cx="10737669" cy="10189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sz="3600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подтверждения </a:t>
            </a:r>
            <a:r>
              <a:rPr lang="ru-RU" sz="36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следующие случаи смерти</a:t>
            </a:r>
            <a:r>
              <a:rPr lang="ru-RU" sz="3600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3600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154954" y="1123406"/>
            <a:ext cx="8825659" cy="5626529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sz="21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1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посмертный эпикриз, </a:t>
            </a:r>
            <a:r>
              <a:rPr lang="ru-RU" altLang="ru-RU" sz="21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</a:t>
            </a:r>
            <a:r>
              <a:rPr lang="ru-RU" altLang="ru-RU" sz="21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вскрытия,</a:t>
            </a:r>
            <a:r>
              <a:rPr lang="ru-RU" sz="2100" dirty="0"/>
              <a:t> </a:t>
            </a:r>
            <a:r>
              <a:rPr lang="ru-RU" sz="21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статистическая </a:t>
            </a:r>
            <a:r>
              <a:rPr lang="ru-RU" sz="21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выбывшего из медицинской организации</a:t>
            </a:r>
            <a:r>
              <a:rPr lang="ru-RU" altLang="ru-RU" sz="21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медицинское свидетельство о смерти</a:t>
            </a:r>
            <a:r>
              <a:rPr lang="ru-RU" sz="21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100" dirty="0">
                <a:solidFill>
                  <a:srgbClr val="FF0000"/>
                </a:solidFill>
              </a:rPr>
              <a:t/>
            </a:r>
            <a:br>
              <a:rPr lang="ru-RU" sz="2100" dirty="0">
                <a:solidFill>
                  <a:srgbClr val="FF0000"/>
                </a:solidFill>
              </a:rPr>
            </a:br>
            <a:r>
              <a:rPr lang="ru-RU" dirty="0" smtClean="0"/>
              <a:t>- Сепсис </a:t>
            </a:r>
            <a:r>
              <a:rPr lang="ru-RU" dirty="0"/>
              <a:t>(А40-41, строка 2.4)</a:t>
            </a:r>
          </a:p>
          <a:p>
            <a:pPr lvl="0"/>
            <a:r>
              <a:rPr lang="ru-RU" dirty="0" smtClean="0"/>
              <a:t>- Анемии </a:t>
            </a:r>
            <a:r>
              <a:rPr lang="ru-RU" dirty="0"/>
              <a:t>(</a:t>
            </a:r>
            <a:r>
              <a:rPr lang="en-US" dirty="0"/>
              <a:t>D50-D64</a:t>
            </a:r>
            <a:r>
              <a:rPr lang="ru-RU" dirty="0"/>
              <a:t>, строка 4.1)</a:t>
            </a:r>
          </a:p>
          <a:p>
            <a:pPr lvl="0"/>
            <a:r>
              <a:rPr lang="ru-RU" dirty="0" smtClean="0"/>
              <a:t>- Отдельные </a:t>
            </a:r>
            <a:r>
              <a:rPr lang="ru-RU" dirty="0"/>
              <a:t>нарушения, вовлекающие иммунный механизм (</a:t>
            </a:r>
            <a:r>
              <a:rPr lang="en-US" dirty="0"/>
              <a:t>D</a:t>
            </a:r>
            <a:r>
              <a:rPr lang="ru-RU" dirty="0"/>
              <a:t>80-</a:t>
            </a:r>
            <a:r>
              <a:rPr lang="en-US" dirty="0"/>
              <a:t>D</a:t>
            </a:r>
            <a:r>
              <a:rPr lang="ru-RU" dirty="0"/>
              <a:t>89, строка 4.3)</a:t>
            </a:r>
          </a:p>
          <a:p>
            <a:pPr lvl="0"/>
            <a:r>
              <a:rPr lang="ru-RU" dirty="0" smtClean="0"/>
              <a:t>- Ожирение </a:t>
            </a:r>
            <a:r>
              <a:rPr lang="ru-RU" dirty="0"/>
              <a:t>(Е66, строка 5.11)</a:t>
            </a:r>
          </a:p>
          <a:p>
            <a:pPr lvl="0"/>
            <a:r>
              <a:rPr lang="ru-RU" dirty="0" smtClean="0"/>
              <a:t>- Психические </a:t>
            </a:r>
            <a:r>
              <a:rPr lang="ru-RU" dirty="0"/>
              <a:t>расстройства и расстройства поведения (</a:t>
            </a:r>
            <a:r>
              <a:rPr lang="en-US" dirty="0"/>
              <a:t>F</a:t>
            </a:r>
            <a:r>
              <a:rPr lang="ru-RU" dirty="0"/>
              <a:t>01-</a:t>
            </a:r>
            <a:r>
              <a:rPr lang="en-US" dirty="0"/>
              <a:t>F</a:t>
            </a:r>
            <a:r>
              <a:rPr lang="ru-RU" dirty="0"/>
              <a:t>99, строка 6.0)</a:t>
            </a:r>
          </a:p>
          <a:p>
            <a:pPr lvl="0"/>
            <a:r>
              <a:rPr lang="ru-RU" dirty="0" smtClean="0"/>
              <a:t>- Острая </a:t>
            </a:r>
            <a:r>
              <a:rPr lang="ru-RU" dirty="0"/>
              <a:t>ревматическая лихорадка (</a:t>
            </a:r>
            <a:r>
              <a:rPr lang="en-US" dirty="0"/>
              <a:t>I</a:t>
            </a:r>
            <a:r>
              <a:rPr lang="ru-RU" dirty="0"/>
              <a:t>00-</a:t>
            </a:r>
            <a:r>
              <a:rPr lang="en-US" dirty="0"/>
              <a:t>I</a:t>
            </a:r>
            <a:r>
              <a:rPr lang="ru-RU" dirty="0"/>
              <a:t>02, строка 10.1) – для детей до 1 года</a:t>
            </a:r>
          </a:p>
          <a:p>
            <a:pPr lvl="0"/>
            <a:r>
              <a:rPr lang="ru-RU" dirty="0" smtClean="0"/>
              <a:t>- Хронические </a:t>
            </a:r>
            <a:r>
              <a:rPr lang="ru-RU" dirty="0"/>
              <a:t>ревматические болезни сердца (</a:t>
            </a:r>
            <a:r>
              <a:rPr lang="en-US" dirty="0"/>
              <a:t>I</a:t>
            </a:r>
            <a:r>
              <a:rPr lang="ru-RU" dirty="0"/>
              <a:t>05-</a:t>
            </a:r>
            <a:r>
              <a:rPr lang="en-US" dirty="0"/>
              <a:t>I</a:t>
            </a:r>
            <a:r>
              <a:rPr lang="ru-RU" dirty="0"/>
              <a:t>09, строка 10.2) - для детей до 1 года</a:t>
            </a:r>
          </a:p>
          <a:p>
            <a:pPr lvl="0"/>
            <a:r>
              <a:rPr lang="ru-RU" dirty="0" smtClean="0"/>
              <a:t>- Грипп </a:t>
            </a:r>
            <a:r>
              <a:rPr lang="ru-RU" dirty="0"/>
              <a:t>(</a:t>
            </a:r>
            <a:r>
              <a:rPr lang="en-US" dirty="0"/>
              <a:t>J</a:t>
            </a:r>
            <a:r>
              <a:rPr lang="ru-RU" dirty="0"/>
              <a:t>09-</a:t>
            </a:r>
            <a:r>
              <a:rPr lang="en-US" dirty="0"/>
              <a:t>J</a:t>
            </a:r>
            <a:r>
              <a:rPr lang="ru-RU" dirty="0"/>
              <a:t>11, строка 11.2)– для детей 0-17 лет</a:t>
            </a:r>
          </a:p>
          <a:p>
            <a:pPr lvl="0"/>
            <a:r>
              <a:rPr lang="ru-RU" dirty="0" smtClean="0"/>
              <a:t>- Острые </a:t>
            </a:r>
            <a:r>
              <a:rPr lang="ru-RU" dirty="0"/>
              <a:t>респираторные  инфекции верхних дыхательных путей (</a:t>
            </a:r>
            <a:r>
              <a:rPr lang="en-US" dirty="0"/>
              <a:t>J</a:t>
            </a:r>
            <a:r>
              <a:rPr lang="ru-RU" dirty="0"/>
              <a:t>00-</a:t>
            </a:r>
            <a:r>
              <a:rPr lang="en-US" dirty="0"/>
              <a:t>J</a:t>
            </a:r>
            <a:r>
              <a:rPr lang="ru-RU" dirty="0"/>
              <a:t>06, строка 11.1)</a:t>
            </a:r>
          </a:p>
          <a:p>
            <a:pPr lvl="0"/>
            <a:r>
              <a:rPr lang="ru-RU" dirty="0" smtClean="0"/>
              <a:t>- Язва </a:t>
            </a:r>
            <a:r>
              <a:rPr lang="ru-RU" dirty="0"/>
              <a:t>желудка и двенадцатиперстной кишки (К25-К26, строка 12.1) – для детей 0-17 лет</a:t>
            </a:r>
          </a:p>
          <a:p>
            <a:pPr lvl="0"/>
            <a:r>
              <a:rPr lang="ru-RU" dirty="0" smtClean="0"/>
              <a:t>-Гастрит </a:t>
            </a:r>
            <a:r>
              <a:rPr lang="ru-RU" dirty="0"/>
              <a:t>и дуоденит (К29, строка 12.2) – для взрослых 18 лет и </a:t>
            </a:r>
            <a:r>
              <a:rPr lang="ru-RU" dirty="0" smtClean="0"/>
              <a:t>старше</a:t>
            </a:r>
          </a:p>
          <a:p>
            <a:pPr lvl="0"/>
            <a:r>
              <a:rPr lang="ru-RU" dirty="0" smtClean="0"/>
              <a:t>-Заболевания кожи и подкожной клетчатки(</a:t>
            </a:r>
            <a:r>
              <a:rPr lang="en-US" dirty="0" smtClean="0"/>
              <a:t>L00-L98</a:t>
            </a:r>
            <a:r>
              <a:rPr lang="ru-RU" dirty="0" smtClean="0"/>
              <a:t>,строка 13)</a:t>
            </a:r>
            <a:endParaRPr lang="ru-RU" dirty="0"/>
          </a:p>
          <a:p>
            <a:pPr lvl="0"/>
            <a:r>
              <a:rPr lang="ru-RU" dirty="0" smtClean="0"/>
              <a:t>- Системные </a:t>
            </a:r>
            <a:r>
              <a:rPr lang="ru-RU" dirty="0"/>
              <a:t>поражения соединительной ткани (М30-М35, строка 14.2)</a:t>
            </a:r>
          </a:p>
          <a:p>
            <a:pPr lvl="0"/>
            <a:r>
              <a:rPr lang="ru-RU" dirty="0" smtClean="0"/>
              <a:t>- Все </a:t>
            </a:r>
            <a:r>
              <a:rPr lang="ru-RU" dirty="0"/>
              <a:t>случаи смерти женщин (от внематочной беременности, аборта, беременных, рожениц и родильниц) (О00-О99, строка 16.0)</a:t>
            </a:r>
          </a:p>
          <a:p>
            <a:r>
              <a:rPr lang="ru-RU" dirty="0" smtClean="0"/>
              <a:t>- Туберкулез </a:t>
            </a:r>
            <a:r>
              <a:rPr lang="ru-RU" dirty="0"/>
              <a:t>органов дыхания (А15-А16, строка 2.2) – для детей 0 - 17 лет</a:t>
            </a:r>
          </a:p>
        </p:txBody>
      </p:sp>
    </p:spTree>
    <p:extLst>
      <p:ext uri="{BB962C8B-B14F-4D97-AF65-F5344CB8AC3E}">
        <p14:creationId xmlns:p14="http://schemas.microsoft.com/office/powerpoint/2010/main" val="186988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3283" y="233321"/>
            <a:ext cx="8557330" cy="6762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2000</a:t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автоматический перенос данных из таблицы 2000_1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0588" b="11014"/>
          <a:stretch/>
        </p:blipFill>
        <p:spPr>
          <a:xfrm>
            <a:off x="390496" y="1562657"/>
            <a:ext cx="11274868" cy="497205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4309607" y="1971924"/>
            <a:ext cx="1391478" cy="23854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816626" y="2663687"/>
            <a:ext cx="3116911" cy="1384995"/>
          </a:xfrm>
          <a:prstGeom prst="rect">
            <a:avLst/>
          </a:prstGeom>
          <a:solidFill>
            <a:schemeClr val="tx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Взрослые (18 лет и старше) </a:t>
            </a:r>
            <a:r>
              <a:rPr lang="ru-RU" sz="1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(А. Взрослые трудоспособного возраста) + 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(Б. Взрослые старше трудоспособного возраста) из таблицы 2000_1</a:t>
            </a:r>
            <a:endParaRPr lang="ru-RU" sz="1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4993419" y="2210464"/>
            <a:ext cx="143124" cy="453223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8969071" y="2210463"/>
            <a:ext cx="143124" cy="453223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17457" y="2663688"/>
            <a:ext cx="2765729" cy="1600438"/>
          </a:xfrm>
          <a:prstGeom prst="rect">
            <a:avLst/>
          </a:prstGeom>
          <a:solidFill>
            <a:schemeClr val="tx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Взрослые старше трудоспособного возраста(57 лет у женщин и 62 года у мужчин) </a:t>
            </a:r>
            <a:r>
              <a:rPr lang="ru-RU" sz="1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(Б. Взрослые старше трудоспособного возраста) из таблицы 2000_1</a:t>
            </a:r>
            <a:endParaRPr lang="ru-RU" sz="1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17457" y="4295030"/>
            <a:ext cx="2765729" cy="1354217"/>
          </a:xfrm>
          <a:prstGeom prst="rect">
            <a:avLst/>
          </a:prstGeom>
          <a:solidFill>
            <a:schemeClr val="tx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Дети (в возрасте 0-17 лет включительно) </a:t>
            </a:r>
            <a:r>
              <a:rPr lang="ru-RU" sz="1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Дети (в возрасте 0-17 лет включительно) </a:t>
            </a:r>
            <a:r>
              <a:rPr lang="ru-RU" sz="1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таблицы 2000_1</a:t>
            </a:r>
            <a:endParaRPr lang="ru-RU" sz="1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223830853"/>
              </p:ext>
            </p:extLst>
          </p:nvPr>
        </p:nvGraphicFramePr>
        <p:xfrm>
          <a:off x="7463692" y="2010627"/>
          <a:ext cx="4048369" cy="168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Овал 5"/>
          <p:cNvSpPr/>
          <p:nvPr/>
        </p:nvSpPr>
        <p:spPr>
          <a:xfrm>
            <a:off x="7879743" y="2010627"/>
            <a:ext cx="3335334" cy="199837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33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5910" y="259308"/>
            <a:ext cx="9935571" cy="1037229"/>
          </a:xfrm>
        </p:spPr>
        <p:txBody>
          <a:bodyPr/>
          <a:lstStyle/>
          <a:p>
            <a:pPr algn="ctr"/>
            <a:r>
              <a:rPr lang="ru-RU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ru-RU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 </a:t>
            </a:r>
            <a:r>
              <a:rPr lang="ru-RU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строка: «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07.1-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07.2)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 flipH="1">
            <a:off x="409433" y="5390866"/>
            <a:ext cx="11081982" cy="122829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21.0 входит в строку «Всего» 1.0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32649" r="10631" b="12127"/>
          <a:stretch/>
        </p:blipFill>
        <p:spPr>
          <a:xfrm>
            <a:off x="409433" y="1296537"/>
            <a:ext cx="11081983" cy="3850079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729553" y="4355024"/>
            <a:ext cx="573206" cy="2712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474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9829" y="200297"/>
            <a:ext cx="8630784" cy="923109"/>
          </a:xfrm>
        </p:spPr>
        <p:txBody>
          <a:bodyPr/>
          <a:lstStyle/>
          <a:p>
            <a:r>
              <a:rPr lang="ru-RU" sz="2800" dirty="0" smtClean="0"/>
              <a:t>Кодирование ишемических болезней сердца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154954" y="1698171"/>
            <a:ext cx="8825659" cy="46329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1" y="1236617"/>
            <a:ext cx="11695612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40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4960" y="165464"/>
            <a:ext cx="8691154" cy="1001485"/>
          </a:xfrm>
        </p:spPr>
        <p:txBody>
          <a:bodyPr/>
          <a:lstStyle/>
          <a:p>
            <a:r>
              <a:rPr lang="ru-RU" sz="2800" dirty="0" smtClean="0"/>
              <a:t>Кодирование цереброваскулярных болезней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9931" y="2098766"/>
            <a:ext cx="10711543" cy="392103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6" y="1384664"/>
            <a:ext cx="11251473" cy="531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40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2340" y="317715"/>
            <a:ext cx="8508274" cy="984143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О КОДИРОВАНИИ КОРОНАВИРУСНОЙ ИНФЕКЦИИ, ВЫЗВАННОЙ COVID-19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(Методические рекомендации «Профилактика, диагностика и лечение новой </a:t>
            </a:r>
            <a:r>
              <a:rPr lang="ru-RU" sz="1600" b="1" dirty="0" err="1">
                <a:solidFill>
                  <a:srgbClr val="C00000"/>
                </a:solidFill>
              </a:rPr>
              <a:t>коронавирусной</a:t>
            </a:r>
            <a:r>
              <a:rPr lang="ru-RU" sz="1600" b="1" dirty="0">
                <a:solidFill>
                  <a:srgbClr val="C00000"/>
                </a:solidFill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</a:rPr>
              <a:t>инфекции</a:t>
            </a:r>
            <a:r>
              <a:rPr lang="ru-RU" sz="1600" b="1" dirty="0">
                <a:solidFill>
                  <a:srgbClr val="C00000"/>
                </a:solidFill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</a:rPr>
              <a:t>(СО</a:t>
            </a:r>
            <a:r>
              <a:rPr lang="en-US" sz="1600" b="1" dirty="0">
                <a:solidFill>
                  <a:srgbClr val="C00000"/>
                </a:solidFill>
              </a:rPr>
              <a:t>VID-19</a:t>
            </a:r>
            <a:r>
              <a:rPr lang="ru-RU" sz="1600" b="1" dirty="0">
                <a:solidFill>
                  <a:srgbClr val="C00000"/>
                </a:solidFill>
              </a:rPr>
              <a:t>)», версия 13.1 (17.11.2021)</a:t>
            </a:r>
            <a:r>
              <a:rPr lang="ru-RU" sz="1400" b="1" dirty="0">
                <a:solidFill>
                  <a:srgbClr val="C00000"/>
                </a:solidFill>
              </a:rPr>
              <a:t/>
            </a:r>
            <a:br>
              <a:rPr lang="ru-RU" sz="1400" b="1" dirty="0">
                <a:solidFill>
                  <a:srgbClr val="C00000"/>
                </a:solidFill>
              </a:rPr>
            </a:br>
            <a:endParaRPr lang="ru-RU" sz="1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356102" y="1441343"/>
            <a:ext cx="8624511" cy="5191932"/>
          </a:xfrm>
        </p:spPr>
        <p:txBody>
          <a:bodyPr>
            <a:normAutofit/>
          </a:bodyPr>
          <a:lstStyle/>
          <a:p>
            <a:r>
              <a:rPr lang="ru-RU" sz="1200" dirty="0"/>
              <a:t>U07.1 – </a:t>
            </a:r>
            <a:r>
              <a:rPr lang="ru-RU" sz="1200" dirty="0" err="1"/>
              <a:t>Коронавирусная</a:t>
            </a:r>
            <a:r>
              <a:rPr lang="ru-RU" sz="1200" dirty="0"/>
              <a:t> инфекция COVID-19, вирус идентифицирован (подтвержден лабораторным тестированием независимо от тяжести клинических признаков или симптомов) </a:t>
            </a:r>
          </a:p>
          <a:p>
            <a:r>
              <a:rPr lang="ru-RU" sz="1200" dirty="0"/>
              <a:t>U07.2 – </a:t>
            </a:r>
            <a:r>
              <a:rPr lang="ru-RU" sz="1200" dirty="0" err="1"/>
              <a:t>Коронавирусная</a:t>
            </a:r>
            <a:r>
              <a:rPr lang="ru-RU" sz="1200" dirty="0"/>
              <a:t> инфекция COVID-19, вирус не идентифицирован (COVID-19 диагностируется клинически или </a:t>
            </a:r>
            <a:r>
              <a:rPr lang="ru-RU" sz="1200" dirty="0" err="1"/>
              <a:t>эпидемиологически</a:t>
            </a:r>
            <a:r>
              <a:rPr lang="ru-RU" sz="1200" dirty="0"/>
              <a:t>, но лабораторные исследования неубедительны или недоступны) </a:t>
            </a:r>
          </a:p>
          <a:p>
            <a:r>
              <a:rPr lang="ru-RU" sz="1200" dirty="0"/>
              <a:t>Z03.8 – Наблюдение при подозрении на </a:t>
            </a:r>
            <a:r>
              <a:rPr lang="ru-RU" sz="1200" dirty="0" err="1"/>
              <a:t>коронавирусную</a:t>
            </a:r>
            <a:r>
              <a:rPr lang="ru-RU" sz="1200" dirty="0"/>
              <a:t> инфекцию </a:t>
            </a:r>
          </a:p>
          <a:p>
            <a:r>
              <a:rPr lang="ru-RU" sz="1200" dirty="0"/>
              <a:t>Z22.8 – Носительство возбудителя </a:t>
            </a:r>
            <a:r>
              <a:rPr lang="ru-RU" sz="1200" dirty="0" err="1"/>
              <a:t>коронавирусной</a:t>
            </a:r>
            <a:r>
              <a:rPr lang="ru-RU" sz="1200" dirty="0"/>
              <a:t> инфекции </a:t>
            </a:r>
          </a:p>
          <a:p>
            <a:r>
              <a:rPr lang="ru-RU" sz="1200" dirty="0"/>
              <a:t>Z20.8 – Контакт с больным </a:t>
            </a:r>
            <a:r>
              <a:rPr lang="ru-RU" sz="1200" dirty="0" err="1"/>
              <a:t>коронавирусной</a:t>
            </a:r>
            <a:r>
              <a:rPr lang="ru-RU" sz="1200" dirty="0"/>
              <a:t> инфекцией </a:t>
            </a:r>
          </a:p>
          <a:p>
            <a:r>
              <a:rPr lang="ru-RU" sz="1200" dirty="0"/>
              <a:t>Z11.5 – </a:t>
            </a:r>
            <a:r>
              <a:rPr lang="ru-RU" sz="1200" dirty="0" err="1"/>
              <a:t>Скрининговое</a:t>
            </a:r>
            <a:r>
              <a:rPr lang="ru-RU" sz="1200" dirty="0"/>
              <a:t> обследование с целью выявления </a:t>
            </a:r>
            <a:r>
              <a:rPr lang="ru-RU" sz="1200" dirty="0" err="1"/>
              <a:t>коронавирусной</a:t>
            </a:r>
            <a:r>
              <a:rPr lang="ru-RU" sz="1200" dirty="0"/>
              <a:t> инфекции </a:t>
            </a:r>
          </a:p>
          <a:p>
            <a:r>
              <a:rPr lang="ru-RU" sz="1200" dirty="0"/>
              <a:t>В34.2 – </a:t>
            </a:r>
            <a:r>
              <a:rPr lang="ru-RU" sz="1200" dirty="0" err="1"/>
              <a:t>Коронавирусная</a:t>
            </a:r>
            <a:r>
              <a:rPr lang="ru-RU" sz="1200" dirty="0"/>
              <a:t> инфекция неуточненная (кроме COVID-19) </a:t>
            </a:r>
          </a:p>
          <a:p>
            <a:r>
              <a:rPr lang="ru-RU" sz="1200" dirty="0"/>
              <a:t>В33.8 – </a:t>
            </a:r>
            <a:r>
              <a:rPr lang="ru-RU" sz="1200" dirty="0" err="1"/>
              <a:t>Коронавирусная</a:t>
            </a:r>
            <a:r>
              <a:rPr lang="ru-RU" sz="1200" dirty="0"/>
              <a:t> инфекция уточненная (кроме COVID-19) </a:t>
            </a:r>
          </a:p>
          <a:p>
            <a:r>
              <a:rPr lang="ru-RU" sz="1200" dirty="0"/>
              <a:t>Z29.0 – Изоляция </a:t>
            </a:r>
          </a:p>
          <a:p>
            <a:r>
              <a:rPr lang="ru-RU" sz="1200" dirty="0"/>
              <a:t>U08.9 – В личном анамнезе COVID-19 </a:t>
            </a:r>
          </a:p>
          <a:p>
            <a:r>
              <a:rPr lang="ru-RU" sz="1200" dirty="0"/>
              <a:t>U09.9 – Состояние после COVID-19 </a:t>
            </a:r>
          </a:p>
          <a:p>
            <a:r>
              <a:rPr lang="ru-RU" sz="1200" dirty="0"/>
              <a:t>U10.9 – </a:t>
            </a:r>
            <a:r>
              <a:rPr lang="ru-RU" sz="1200" dirty="0" err="1"/>
              <a:t>Мультисистемный</a:t>
            </a:r>
            <a:r>
              <a:rPr lang="ru-RU" sz="1200" dirty="0"/>
              <a:t> воспалительный синдром, связанный с COVID-19</a:t>
            </a:r>
          </a:p>
          <a:p>
            <a:r>
              <a:rPr lang="ru-RU" sz="1200" dirty="0"/>
              <a:t>U11.9 – Необходимость иммунизации против COVID-19  (Z25.8)</a:t>
            </a:r>
          </a:p>
          <a:p>
            <a:r>
              <a:rPr lang="ru-RU" sz="1200" dirty="0"/>
              <a:t>U12.9 – Вакцина против COVID-19, вызвавшая неблагоприятную реакцию (Y59)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9566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5" y="455023"/>
            <a:ext cx="8825659" cy="1981200"/>
          </a:xfrm>
        </p:spPr>
        <p:txBody>
          <a:bodyPr/>
          <a:lstStyle/>
          <a:p>
            <a:pPr algn="ctr"/>
            <a:r>
              <a:rPr lang="ru-RU" sz="2800" dirty="0"/>
              <a:t>Материнская смертность и </a:t>
            </a:r>
            <a:r>
              <a:rPr lang="ru-RU" sz="2800" dirty="0" smtClean="0"/>
              <a:t>новая </a:t>
            </a:r>
            <a:r>
              <a:rPr lang="ru-RU" sz="2800" dirty="0" err="1"/>
              <a:t>коронавирусная</a:t>
            </a:r>
            <a:r>
              <a:rPr lang="ru-RU" sz="2800" dirty="0"/>
              <a:t> инфекция COVID-19 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269681" y="1985553"/>
            <a:ext cx="8911230" cy="2588623"/>
          </a:xfrm>
        </p:spPr>
        <p:txBody>
          <a:bodyPr>
            <a:normAutofit/>
          </a:bodyPr>
          <a:lstStyle/>
          <a:p>
            <a:pPr algn="just"/>
            <a:endParaRPr lang="ru-RU" dirty="0"/>
          </a:p>
          <a:p>
            <a:pPr algn="just"/>
            <a:r>
              <a:rPr lang="ru-RU" dirty="0"/>
              <a:t>Смерть женщины, умершей от COVID-19 во время беременности или в течение 42 дней после беременности, кодируется по классу «Беременность, роды и послеродовый период» с помощью рубрики О98.5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770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69669"/>
            <a:ext cx="8825659" cy="1184365"/>
          </a:xfrm>
        </p:spPr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</a:rPr>
              <a:t>Форма </a:t>
            </a:r>
            <a:r>
              <a:rPr lang="ru-RU" sz="2400" dirty="0">
                <a:solidFill>
                  <a:srgbClr val="FF0000"/>
                </a:solidFill>
              </a:rPr>
              <a:t>№14 </a:t>
            </a:r>
            <a:r>
              <a:rPr lang="ru-RU" sz="2400" dirty="0" err="1">
                <a:solidFill>
                  <a:srgbClr val="FF0000"/>
                </a:solidFill>
              </a:rPr>
              <a:t>Межформенный</a:t>
            </a:r>
            <a:r>
              <a:rPr lang="ru-RU" sz="2400" dirty="0">
                <a:solidFill>
                  <a:srgbClr val="FF0000"/>
                </a:solidFill>
              </a:rPr>
              <a:t> контроль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154954" y="975361"/>
            <a:ext cx="8825659" cy="4127862"/>
          </a:xfrm>
        </p:spPr>
        <p:txBody>
          <a:bodyPr/>
          <a:lstStyle/>
          <a:p>
            <a:r>
              <a:rPr lang="ru-RU" dirty="0"/>
              <a:t>Должен проводиться с </a:t>
            </a:r>
            <a:r>
              <a:rPr lang="ru-RU" dirty="0" smtClean="0"/>
              <a:t>формами: </a:t>
            </a:r>
          </a:p>
          <a:p>
            <a:endParaRPr lang="ru-RU" dirty="0" smtClean="0"/>
          </a:p>
          <a:p>
            <a:r>
              <a:rPr lang="ru-RU" dirty="0" smtClean="0"/>
              <a:t> №</a:t>
            </a:r>
            <a:r>
              <a:rPr lang="ru-RU" dirty="0"/>
              <a:t>12 «Сведения о </a:t>
            </a:r>
            <a:r>
              <a:rPr lang="ru-RU" dirty="0" smtClean="0"/>
              <a:t>числе </a:t>
            </a:r>
            <a:r>
              <a:rPr lang="ru-RU" dirty="0"/>
              <a:t>заболеваний, зарегистрированных у пациентов, </a:t>
            </a:r>
            <a:r>
              <a:rPr lang="ru-RU" dirty="0" smtClean="0"/>
              <a:t>  	проживающих </a:t>
            </a:r>
            <a:r>
              <a:rPr lang="ru-RU" dirty="0"/>
              <a:t>в районе обслуживания медицинской организации»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№13 «Сведения о беременности с абортивным исходом»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№30 «Сведения о медицинской организации</a:t>
            </a:r>
            <a:r>
              <a:rPr lang="ru-RU" dirty="0" smtClean="0"/>
              <a:t>»:</a:t>
            </a:r>
          </a:p>
          <a:p>
            <a:r>
              <a:rPr lang="ru-RU" dirty="0" smtClean="0"/>
              <a:t>  </a:t>
            </a:r>
            <a:r>
              <a:rPr lang="ru-RU" dirty="0"/>
              <a:t>№32 «Сведения о медицинской помощи беременным, роженицам и </a:t>
            </a:r>
            <a:r>
              <a:rPr lang="ru-RU" dirty="0" smtClean="0"/>
              <a:t>	родильницам»</a:t>
            </a:r>
          </a:p>
        </p:txBody>
      </p:sp>
    </p:spTree>
    <p:extLst>
      <p:ext uri="{BB962C8B-B14F-4D97-AF65-F5344CB8AC3E}">
        <p14:creationId xmlns:p14="http://schemas.microsoft.com/office/powerpoint/2010/main" val="177778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795" y="168939"/>
            <a:ext cx="10191522" cy="762878"/>
          </a:xfrm>
        </p:spPr>
        <p:txBody>
          <a:bodyPr/>
          <a:lstStyle/>
          <a:p>
            <a:pPr algn="ctr"/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Данные  Формы </a:t>
            </a: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«1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4</a:t>
            </a: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_М» 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по данным строкам таблицы 2000 должны сходиться с данными Формы «14»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756" t="25821" r="35423" b="51360"/>
          <a:stretch/>
        </p:blipFill>
        <p:spPr>
          <a:xfrm>
            <a:off x="209410" y="1385908"/>
            <a:ext cx="11546005" cy="24367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831" t="25821" r="35572" b="52023"/>
          <a:stretch/>
        </p:blipFill>
        <p:spPr>
          <a:xfrm>
            <a:off x="221634" y="4121624"/>
            <a:ext cx="11533782" cy="24020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319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8903"/>
            <a:ext cx="10624456" cy="754868"/>
          </a:xfrm>
        </p:spPr>
        <p:txBody>
          <a:bodyPr/>
          <a:lstStyle/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Данные  Формы «1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4</a:t>
            </a: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_М» по данным строкам таблицы 2000 должны сходиться с данными Формы «14»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905" t="25025" r="32214" b="42736"/>
          <a:stretch/>
        </p:blipFill>
        <p:spPr>
          <a:xfrm>
            <a:off x="277051" y="783771"/>
            <a:ext cx="10522422" cy="29173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832" t="25954" r="35422" b="45257"/>
          <a:stretch/>
        </p:blipFill>
        <p:spPr>
          <a:xfrm>
            <a:off x="277051" y="3896436"/>
            <a:ext cx="10522422" cy="28352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924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243841"/>
            <a:ext cx="8825657" cy="1018902"/>
          </a:xfrm>
        </p:spPr>
        <p:txBody>
          <a:bodyPr/>
          <a:lstStyle/>
          <a:p>
            <a:r>
              <a:rPr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информации при составлении формы №14:</a:t>
            </a:r>
            <a:r>
              <a:rPr lang="ru-RU" altLang="ru-RU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931" y="1524000"/>
            <a:ext cx="10049692" cy="4113781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• Учетная форма №106/у «Медицинское свидетельство о смерти» 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• </a:t>
            </a:r>
            <a:r>
              <a:rPr lang="ru-RU" dirty="0">
                <a:solidFill>
                  <a:schemeClr val="tx1"/>
                </a:solidFill>
              </a:rPr>
              <a:t>Учетная форма №106-2/у «Медицинское свидетельство о </a:t>
            </a:r>
            <a:r>
              <a:rPr lang="ru-RU" dirty="0" smtClean="0">
                <a:solidFill>
                  <a:schemeClr val="tx1"/>
                </a:solidFill>
              </a:rPr>
              <a:t>    перинатальной смертности»</a:t>
            </a:r>
          </a:p>
          <a:p>
            <a:r>
              <a:rPr lang="ru-RU" dirty="0" smtClean="0"/>
              <a:t>-Приказ </a:t>
            </a:r>
            <a:r>
              <a:rPr lang="ru-RU" dirty="0"/>
              <a:t>МЗ РФ от 15.04.2021 №</a:t>
            </a:r>
            <a:r>
              <a:rPr lang="ru-RU" dirty="0" smtClean="0"/>
              <a:t>352н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463" y="120644"/>
            <a:ext cx="10737668" cy="994054"/>
          </a:xfrm>
        </p:spPr>
        <p:txBody>
          <a:bodyPr/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Данные по 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таблице 2900 Формы </a:t>
            </a:r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«1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4</a:t>
            </a:r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_М» 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должны </a:t>
            </a:r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сходиться с данными Формы «14»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757" t="22504" r="66765" b="65688"/>
          <a:stretch/>
        </p:blipFill>
        <p:spPr>
          <a:xfrm>
            <a:off x="1093320" y="1330222"/>
            <a:ext cx="9809811" cy="2210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681" t="23698" r="67139" b="61575"/>
          <a:stretch/>
        </p:blipFill>
        <p:spPr>
          <a:xfrm>
            <a:off x="1685533" y="4034432"/>
            <a:ext cx="8625384" cy="24486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655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Овал 26"/>
          <p:cNvSpPr/>
          <p:nvPr/>
        </p:nvSpPr>
        <p:spPr>
          <a:xfrm>
            <a:off x="6226629" y="1759131"/>
            <a:ext cx="679268" cy="36933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69669"/>
            <a:ext cx="9404723" cy="57041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формы 14 с формой 30 (общее число выписанных пациентов и переведенных в другие организации)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250" t="22124" r="60833" b="24815"/>
          <a:stretch/>
        </p:blipFill>
        <p:spPr>
          <a:xfrm>
            <a:off x="6057899" y="2272937"/>
            <a:ext cx="5825439" cy="42557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250" t="24073" r="55730" b="13889"/>
          <a:stretch/>
        </p:blipFill>
        <p:spPr>
          <a:xfrm>
            <a:off x="271216" y="2272937"/>
            <a:ext cx="5653333" cy="425579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079863"/>
            <a:ext cx="121049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30 табл.3100стр.1гр.10+стр.78гр.10 = Форма 14 табл.2000стр.1.0(гр.4+гр.22)+</a:t>
            </a:r>
            <a:r>
              <a:rPr lang="ru-RU" sz="16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стр.22.0(гр.4+гр.22.0</a:t>
            </a:r>
            <a:r>
              <a:rPr lang="ru-RU" sz="1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)+табл.2100 стр.001гр.1</a:t>
            </a:r>
          </a:p>
          <a:p>
            <a:pPr algn="ctr"/>
            <a:r>
              <a:rPr lang="ru-RU" sz="16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822737+6292=673702+1061+147085+742+6439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9006" y="1759131"/>
            <a:ext cx="8934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Форма30табл.3101= Форма14табл.2100</a:t>
            </a:r>
            <a:r>
              <a:rPr lang="ru-RU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стр.001(гр.1-гр.2)</a:t>
            </a:r>
            <a:r>
              <a:rPr lang="ru-RU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6439-1518=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4921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2987040" y="1567543"/>
            <a:ext cx="1358537" cy="1689463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3030583" y="1550126"/>
            <a:ext cx="1976846" cy="37446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5651863" y="1567543"/>
            <a:ext cx="3318755" cy="21248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6905897" y="1567543"/>
            <a:ext cx="3317967" cy="21161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6348549" y="1567543"/>
            <a:ext cx="2703616" cy="33179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7376160" y="1567543"/>
            <a:ext cx="2847704" cy="3352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5348472" y="2037806"/>
            <a:ext cx="3046591" cy="4153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9274629" y="6209211"/>
            <a:ext cx="470262" cy="162329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2412274" y="6209211"/>
            <a:ext cx="685608" cy="2525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 стрелкой 29"/>
          <p:cNvCxnSpPr>
            <a:stCxn id="28" idx="7"/>
            <a:endCxn id="27" idx="4"/>
          </p:cNvCxnSpPr>
          <p:nvPr/>
        </p:nvCxnSpPr>
        <p:spPr>
          <a:xfrm flipV="1">
            <a:off x="2997477" y="2128463"/>
            <a:ext cx="3568786" cy="41177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0357213" y="2219119"/>
            <a:ext cx="1442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14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46111" y="2219120"/>
            <a:ext cx="17661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2665849433"/>
              </p:ext>
            </p:extLst>
          </p:nvPr>
        </p:nvGraphicFramePr>
        <p:xfrm>
          <a:off x="8038012" y="4728308"/>
          <a:ext cx="357051" cy="336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21" name="Прямая со стрелкой 20"/>
          <p:cNvCxnSpPr/>
          <p:nvPr/>
        </p:nvCxnSpPr>
        <p:spPr>
          <a:xfrm flipH="1" flipV="1">
            <a:off x="7889966" y="1567543"/>
            <a:ext cx="659919" cy="46242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24" idx="1"/>
          </p:cNvCxnSpPr>
          <p:nvPr/>
        </p:nvCxnSpPr>
        <p:spPr>
          <a:xfrm flipH="1" flipV="1">
            <a:off x="6052457" y="2037806"/>
            <a:ext cx="3291040" cy="41951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68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100148"/>
            <a:ext cx="10884038" cy="966618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14 с формой 30 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число 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выписанных и умерших </a:t>
            </a:r>
            <a:b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пациентов старше трудоспособного возраста(жен.57 лет, муж. 62 года)</a:t>
            </a:r>
            <a:endParaRPr lang="ru-RU" sz="2400" i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6753" y="1066035"/>
            <a:ext cx="11277600" cy="561210"/>
          </a:xfrm>
        </p:spPr>
        <p:txBody>
          <a:bodyPr>
            <a:normAutofit fontScale="92500" lnSpcReduction="20000"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30 стр.1гр.11 = Форма 14 стр.1.0гр.13+стр.22гр.13 (303488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302567+185+переведенные старше трудоспособного, если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были)</a:t>
            </a:r>
          </a:p>
          <a:p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форме 30 может быть больше, если были пациенты старше трудоспособного возраста переведенные в другие стационары!!!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77702857"/>
              </p:ext>
            </p:extLst>
          </p:nvPr>
        </p:nvGraphicFramePr>
        <p:xfrm>
          <a:off x="156753" y="2090285"/>
          <a:ext cx="5497742" cy="46289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1655">
                  <a:extLst>
                    <a:ext uri="{9D8B030D-6E8A-4147-A177-3AD203B41FA5}">
                      <a16:colId xmlns:a16="http://schemas.microsoft.com/office/drawing/2014/main" val="1541083375"/>
                    </a:ext>
                  </a:extLst>
                </a:gridCol>
                <a:gridCol w="406759">
                  <a:extLst>
                    <a:ext uri="{9D8B030D-6E8A-4147-A177-3AD203B41FA5}">
                      <a16:colId xmlns:a16="http://schemas.microsoft.com/office/drawing/2014/main" val="351618914"/>
                    </a:ext>
                  </a:extLst>
                </a:gridCol>
                <a:gridCol w="692357">
                  <a:extLst>
                    <a:ext uri="{9D8B030D-6E8A-4147-A177-3AD203B41FA5}">
                      <a16:colId xmlns:a16="http://schemas.microsoft.com/office/drawing/2014/main" val="562039213"/>
                    </a:ext>
                  </a:extLst>
                </a:gridCol>
                <a:gridCol w="778901">
                  <a:extLst>
                    <a:ext uri="{9D8B030D-6E8A-4147-A177-3AD203B41FA5}">
                      <a16:colId xmlns:a16="http://schemas.microsoft.com/office/drawing/2014/main" val="422670421"/>
                    </a:ext>
                  </a:extLst>
                </a:gridCol>
                <a:gridCol w="486812">
                  <a:extLst>
                    <a:ext uri="{9D8B030D-6E8A-4147-A177-3AD203B41FA5}">
                      <a16:colId xmlns:a16="http://schemas.microsoft.com/office/drawing/2014/main" val="171598992"/>
                    </a:ext>
                  </a:extLst>
                </a:gridCol>
                <a:gridCol w="778901">
                  <a:extLst>
                    <a:ext uri="{9D8B030D-6E8A-4147-A177-3AD203B41FA5}">
                      <a16:colId xmlns:a16="http://schemas.microsoft.com/office/drawing/2014/main" val="2492029822"/>
                    </a:ext>
                  </a:extLst>
                </a:gridCol>
                <a:gridCol w="692357">
                  <a:extLst>
                    <a:ext uri="{9D8B030D-6E8A-4147-A177-3AD203B41FA5}">
                      <a16:colId xmlns:a16="http://schemas.microsoft.com/office/drawing/2014/main" val="35587850"/>
                    </a:ext>
                  </a:extLst>
                </a:gridCol>
              </a:tblGrid>
              <a:tr h="9628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800" b="1" u="none" strike="noStrike" dirty="0">
                          <a:effectLst/>
                        </a:rPr>
                        <a:t>(3100)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Коды по ОКЕИ: койка - 911, человек - 792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833541"/>
                  </a:ext>
                </a:extLst>
              </a:tr>
              <a:tr h="96280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79436727"/>
                  </a:ext>
                </a:extLst>
              </a:tr>
              <a:tr h="9628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Профиль коек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№ строки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В  отчетном  году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843897"/>
                  </a:ext>
                </a:extLst>
              </a:tr>
              <a:tr h="2174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выписано пациентов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из них в дневные стационары (всех типов)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Умерло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9194"/>
                  </a:ext>
                </a:extLst>
              </a:tr>
              <a:tr h="4281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всего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в том числе старше  трудоспособного возраста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всего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в том числе старше  трудоспособного возраста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4588687"/>
                  </a:ext>
                </a:extLst>
              </a:tr>
              <a:tr h="962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1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2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10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 dirty="0">
                          <a:effectLst/>
                        </a:rPr>
                        <a:t>11</a:t>
                      </a:r>
                      <a:endParaRPr lang="ru-RU" sz="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12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13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14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3911965"/>
                  </a:ext>
                </a:extLst>
              </a:tr>
              <a:tr h="96280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Всего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 dirty="0">
                          <a:effectLst/>
                        </a:rPr>
                        <a:t>1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822737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303488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8202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12326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8943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5694700"/>
                  </a:ext>
                </a:extLst>
              </a:tr>
              <a:tr h="192560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в том числе:</a:t>
                      </a:r>
                      <a:br>
                        <a:rPr lang="ru-RU" sz="600" u="none" strike="noStrike" dirty="0">
                          <a:effectLst/>
                        </a:rPr>
                      </a:br>
                      <a:r>
                        <a:rPr lang="ru-RU" sz="600" u="none" strike="noStrike" dirty="0" err="1">
                          <a:effectLst/>
                        </a:rPr>
                        <a:t>аллергологические</a:t>
                      </a:r>
                      <a:r>
                        <a:rPr lang="ru-RU" sz="600" u="none" strike="noStrike" dirty="0">
                          <a:effectLst/>
                        </a:rPr>
                        <a:t> для взрослых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 dirty="0">
                          <a:effectLst/>
                        </a:rPr>
                        <a:t>2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</a:rPr>
                        <a:t>826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230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51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</a:rPr>
                        <a:t>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475322"/>
                  </a:ext>
                </a:extLst>
              </a:tr>
              <a:tr h="96280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аллергологические для детей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 dirty="0">
                          <a:effectLst/>
                        </a:rPr>
                        <a:t>3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</a:rPr>
                        <a:t>405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8047357"/>
                  </a:ext>
                </a:extLst>
              </a:tr>
              <a:tr h="96280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для беременных и рожениц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</a:rPr>
                        <a:t>40510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7483628"/>
                  </a:ext>
                </a:extLst>
              </a:tr>
              <a:tr h="96280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для патологии беременности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</a:rPr>
                        <a:t>17618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15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4565059"/>
                  </a:ext>
                </a:extLst>
              </a:tr>
              <a:tr h="96280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гинекологические для взрослых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</a:rPr>
                        <a:t>68945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6092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1537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</a:rPr>
                        <a:t>7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576307"/>
                  </a:ext>
                </a:extLst>
              </a:tr>
              <a:tr h="352604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из них:                                          гинекологические для вспомогательных репродуктивных технологий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6.1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</a:rPr>
                        <a:t>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2935375"/>
                  </a:ext>
                </a:extLst>
              </a:tr>
              <a:tr h="96280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гинекологические для детей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</a:rPr>
                        <a:t>244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7129329"/>
                  </a:ext>
                </a:extLst>
              </a:tr>
              <a:tr h="96280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гастроэнтерологические для взрослых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</a:rPr>
                        <a:t>4337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2167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198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8617008"/>
                  </a:ext>
                </a:extLst>
              </a:tr>
              <a:tr h="96280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гастроэнтерологические для детей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</a:rPr>
                        <a:t>1915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10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2225698"/>
                  </a:ext>
                </a:extLst>
              </a:tr>
              <a:tr h="96280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гематологические для взрослых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10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3709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2278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10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17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13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6626656"/>
                  </a:ext>
                </a:extLst>
              </a:tr>
              <a:tr h="96280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гематологические для детей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11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397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</a:rPr>
                        <a:t>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7910950"/>
                  </a:ext>
                </a:extLst>
              </a:tr>
              <a:tr h="96280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геронтологические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12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956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</a:rPr>
                        <a:t>956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508062"/>
                  </a:ext>
                </a:extLst>
              </a:tr>
              <a:tr h="96280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дерматологические для взрослых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13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3567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</a:rPr>
                        <a:t>1127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12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6183199"/>
                  </a:ext>
                </a:extLst>
              </a:tr>
              <a:tr h="96280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дерматологические для детей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14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</a:rPr>
                        <a:t>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0934224"/>
                  </a:ext>
                </a:extLst>
              </a:tr>
              <a:tr h="96280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венерологические для взрослых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15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766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</a:rPr>
                        <a:t>117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3517028"/>
                  </a:ext>
                </a:extLst>
              </a:tr>
              <a:tr h="96280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венерологические для детей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16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</a:rPr>
                        <a:t>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9567152"/>
                  </a:ext>
                </a:extLst>
              </a:tr>
              <a:tr h="96280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инфекционные для взрослых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17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19011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</a:rPr>
                        <a:t>4331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87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29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0297405"/>
                  </a:ext>
                </a:extLst>
              </a:tr>
              <a:tr h="96280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………………….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9956"/>
                  </a:ext>
                </a:extLst>
              </a:tr>
              <a:tr h="192560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Кроме того, "движение" больных новорожденных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78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6292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Х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Х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26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Х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5860363"/>
                  </a:ext>
                </a:extLst>
              </a:tr>
              <a:tr h="176302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Из общего числа (стр. 01) - платных коек  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79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12949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4078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</a:rPr>
                        <a:t>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</a:rPr>
                        <a:t>82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</a:rPr>
                        <a:t>78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6479928"/>
                  </a:ext>
                </a:extLst>
              </a:tr>
              <a:tr h="96280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0379024"/>
                  </a:ext>
                </a:extLst>
              </a:tr>
              <a:tr h="96280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64609487"/>
                  </a:ext>
                </a:extLst>
              </a:tr>
              <a:tr h="115535">
                <a:tc>
                  <a:txBody>
                    <a:bodyPr/>
                    <a:lstStyle/>
                    <a:p>
                      <a:pPr algn="ctr" fontAlgn="b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33516267"/>
                  </a:ext>
                </a:extLst>
              </a:tr>
              <a:tr h="115535"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27787325"/>
                  </a:ext>
                </a:extLst>
              </a:tr>
              <a:tr h="115535">
                <a:tc>
                  <a:txBody>
                    <a:bodyPr/>
                    <a:lstStyle/>
                    <a:p>
                      <a:pPr algn="ctr" fontAlgn="b"/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37346749"/>
                  </a:ext>
                </a:extLst>
              </a:tr>
              <a:tr h="96280"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88822695"/>
                  </a:ext>
                </a:extLst>
              </a:tr>
              <a:tr h="96280"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6998892"/>
                  </a:ext>
                </a:extLst>
              </a:tr>
              <a:tr h="264453">
                <a:tc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14826422"/>
                  </a:ext>
                </a:extLst>
              </a:tr>
            </a:tbl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7349" y="1627245"/>
            <a:ext cx="10877005" cy="325095"/>
          </a:xfrm>
        </p:spPr>
        <p:txBody>
          <a:bodyPr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30 стр.1гр.14 = Форма14 стр.1.0гр.17 (8943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8943)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97233762"/>
              </p:ext>
            </p:extLst>
          </p:nvPr>
        </p:nvGraphicFramePr>
        <p:xfrm>
          <a:off x="6000573" y="2090290"/>
          <a:ext cx="5965004" cy="46319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42429">
                  <a:extLst>
                    <a:ext uri="{9D8B030D-6E8A-4147-A177-3AD203B41FA5}">
                      <a16:colId xmlns:a16="http://schemas.microsoft.com/office/drawing/2014/main" val="3196234393"/>
                    </a:ext>
                  </a:extLst>
                </a:gridCol>
                <a:gridCol w="299773">
                  <a:extLst>
                    <a:ext uri="{9D8B030D-6E8A-4147-A177-3AD203B41FA5}">
                      <a16:colId xmlns:a16="http://schemas.microsoft.com/office/drawing/2014/main" val="155392075"/>
                    </a:ext>
                  </a:extLst>
                </a:gridCol>
                <a:gridCol w="470737">
                  <a:extLst>
                    <a:ext uri="{9D8B030D-6E8A-4147-A177-3AD203B41FA5}">
                      <a16:colId xmlns:a16="http://schemas.microsoft.com/office/drawing/2014/main" val="2087175795"/>
                    </a:ext>
                  </a:extLst>
                </a:gridCol>
                <a:gridCol w="440292">
                  <a:extLst>
                    <a:ext uri="{9D8B030D-6E8A-4147-A177-3AD203B41FA5}">
                      <a16:colId xmlns:a16="http://schemas.microsoft.com/office/drawing/2014/main" val="1031693409"/>
                    </a:ext>
                  </a:extLst>
                </a:gridCol>
                <a:gridCol w="442632">
                  <a:extLst>
                    <a:ext uri="{9D8B030D-6E8A-4147-A177-3AD203B41FA5}">
                      <a16:colId xmlns:a16="http://schemas.microsoft.com/office/drawing/2014/main" val="3969355573"/>
                    </a:ext>
                  </a:extLst>
                </a:gridCol>
                <a:gridCol w="442632">
                  <a:extLst>
                    <a:ext uri="{9D8B030D-6E8A-4147-A177-3AD203B41FA5}">
                      <a16:colId xmlns:a16="http://schemas.microsoft.com/office/drawing/2014/main" val="2263329211"/>
                    </a:ext>
                  </a:extLst>
                </a:gridCol>
                <a:gridCol w="402819">
                  <a:extLst>
                    <a:ext uri="{9D8B030D-6E8A-4147-A177-3AD203B41FA5}">
                      <a16:colId xmlns:a16="http://schemas.microsoft.com/office/drawing/2014/main" val="4222375023"/>
                    </a:ext>
                  </a:extLst>
                </a:gridCol>
                <a:gridCol w="459026">
                  <a:extLst>
                    <a:ext uri="{9D8B030D-6E8A-4147-A177-3AD203B41FA5}">
                      <a16:colId xmlns:a16="http://schemas.microsoft.com/office/drawing/2014/main" val="735002534"/>
                    </a:ext>
                  </a:extLst>
                </a:gridCol>
                <a:gridCol w="459026">
                  <a:extLst>
                    <a:ext uri="{9D8B030D-6E8A-4147-A177-3AD203B41FA5}">
                      <a16:colId xmlns:a16="http://schemas.microsoft.com/office/drawing/2014/main" val="807024797"/>
                    </a:ext>
                  </a:extLst>
                </a:gridCol>
                <a:gridCol w="402819">
                  <a:extLst>
                    <a:ext uri="{9D8B030D-6E8A-4147-A177-3AD203B41FA5}">
                      <a16:colId xmlns:a16="http://schemas.microsoft.com/office/drawing/2014/main" val="2432607238"/>
                    </a:ext>
                  </a:extLst>
                </a:gridCol>
                <a:gridCol w="402819">
                  <a:extLst>
                    <a:ext uri="{9D8B030D-6E8A-4147-A177-3AD203B41FA5}">
                      <a16:colId xmlns:a16="http://schemas.microsoft.com/office/drawing/2014/main" val="2316814599"/>
                    </a:ext>
                  </a:extLst>
                </a:gridCol>
              </a:tblGrid>
              <a:tr h="24289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</a:rPr>
                        <a:t>(2000</a:t>
                      </a:r>
                      <a:r>
                        <a:rPr lang="ru-RU" sz="400" u="none" strike="noStrike" dirty="0">
                          <a:effectLst/>
                        </a:rPr>
                        <a:t>)</a:t>
                      </a:r>
                      <a:endParaRPr lang="ru-RU" sz="4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4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4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4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4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4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031662"/>
                  </a:ext>
                </a:extLst>
              </a:tr>
              <a:tr h="114177"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4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4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endParaRPr lang="ru-RU" sz="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ru-RU" sz="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ru-RU" sz="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ru-RU" sz="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ru-RU" sz="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ru-RU" sz="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ru-RU" sz="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01944187"/>
                  </a:ext>
                </a:extLst>
              </a:tr>
              <a:tr h="11417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 dirty="0">
                          <a:effectLst/>
                        </a:rPr>
                        <a:t>Наименование болезни</a:t>
                      </a:r>
                      <a:endParaRPr lang="ru-RU" sz="4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</a:rPr>
                        <a:t>N </a:t>
                      </a:r>
                      <a:r>
                        <a:rPr lang="ru-RU" sz="400" u="none" strike="noStrike">
                          <a:effectLst/>
                        </a:rPr>
                        <a:t>строки</a:t>
                      </a:r>
                      <a:endParaRPr lang="ru-RU" sz="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Код по МКБ X пересмотра</a:t>
                      </a:r>
                      <a:endParaRPr lang="ru-RU" sz="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Б. Взрослые  старше  трудоспособного возраста (с </a:t>
                      </a:r>
                      <a:r>
                        <a:rPr lang="ru-RU" sz="600" u="none" strike="noStrike" dirty="0" smtClean="0">
                          <a:effectLst/>
                        </a:rPr>
                        <a:t>56 </a:t>
                      </a:r>
                      <a:r>
                        <a:rPr lang="ru-RU" sz="600" u="none" strike="noStrike" dirty="0">
                          <a:effectLst/>
                        </a:rPr>
                        <a:t>лет у женщин и с </a:t>
                      </a:r>
                      <a:r>
                        <a:rPr lang="ru-RU" sz="600" u="none" strike="noStrike" dirty="0" smtClean="0">
                          <a:effectLst/>
                        </a:rPr>
                        <a:t>61 </a:t>
                      </a:r>
                      <a:r>
                        <a:rPr lang="ru-RU" sz="600" u="none" strike="noStrike" dirty="0">
                          <a:effectLst/>
                        </a:rPr>
                        <a:t>лет у мужчин)</a:t>
                      </a:r>
                      <a:endParaRPr lang="ru-RU" sz="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521614"/>
                  </a:ext>
                </a:extLst>
              </a:tr>
              <a:tr h="1234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выписано пациентов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Умерло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108864"/>
                  </a:ext>
                </a:extLst>
              </a:tr>
              <a:tr h="1141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Всего</a:t>
                      </a:r>
                      <a:endParaRPr lang="ru-RU" sz="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из них: доставленных по экстренным показаниям</a:t>
                      </a:r>
                      <a:endParaRPr lang="ru-RU" sz="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из них: пациентов, доставленных скорой мед. помощью (из гр. 5)</a:t>
                      </a:r>
                      <a:endParaRPr lang="ru-RU" sz="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всего</a:t>
                      </a:r>
                      <a:endParaRPr lang="ru-RU" sz="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 dirty="0">
                          <a:effectLst/>
                        </a:rPr>
                        <a:t>из них</a:t>
                      </a:r>
                      <a:endParaRPr lang="ru-RU" sz="4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877039"/>
                  </a:ext>
                </a:extLst>
              </a:tr>
              <a:tr h="6263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проведено паталого-анатомических вскрытий</a:t>
                      </a:r>
                      <a:endParaRPr lang="ru-RU" sz="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из них установлено расхождений диагнозов</a:t>
                      </a:r>
                      <a:endParaRPr lang="ru-RU" sz="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проведено судебно-медицинских вскрытий</a:t>
                      </a:r>
                      <a:endParaRPr lang="ru-RU" sz="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из них установлено расхождений диагнозов</a:t>
                      </a:r>
                      <a:endParaRPr lang="ru-RU" sz="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76166848"/>
                  </a:ext>
                </a:extLst>
              </a:tr>
              <a:tr h="1141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1</a:t>
                      </a:r>
                      <a:endParaRPr lang="ru-RU" sz="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2</a:t>
                      </a:r>
                      <a:endParaRPr lang="ru-RU" sz="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3</a:t>
                      </a:r>
                      <a:endParaRPr lang="ru-RU" sz="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 dirty="0">
                          <a:effectLst/>
                        </a:rPr>
                        <a:t>13</a:t>
                      </a:r>
                      <a:endParaRPr lang="ru-RU" sz="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14</a:t>
                      </a:r>
                      <a:endParaRPr lang="ru-RU" sz="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15</a:t>
                      </a:r>
                      <a:endParaRPr lang="ru-RU" sz="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 dirty="0">
                          <a:effectLst/>
                        </a:rPr>
                        <a:t>17</a:t>
                      </a:r>
                      <a:endParaRPr lang="ru-RU" sz="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18</a:t>
                      </a:r>
                      <a:endParaRPr lang="ru-RU" sz="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19</a:t>
                      </a:r>
                      <a:endParaRPr lang="ru-RU" sz="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20</a:t>
                      </a:r>
                      <a:endParaRPr lang="ru-RU" sz="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21</a:t>
                      </a:r>
                      <a:endParaRPr lang="ru-RU" sz="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4174762"/>
                  </a:ext>
                </a:extLst>
              </a:tr>
              <a:tr h="123410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Всего</a:t>
                      </a:r>
                      <a:endParaRPr lang="ru-RU" sz="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1.0</a:t>
                      </a:r>
                      <a:endParaRPr lang="ru-RU" sz="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А00-Т98</a:t>
                      </a:r>
                      <a:endParaRPr lang="ru-RU" sz="4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302567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</a:rPr>
                        <a:t>126769</a:t>
                      </a:r>
                      <a:endParaRPr lang="ru-RU" sz="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63275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8943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6630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217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793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4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76099063"/>
                  </a:ext>
                </a:extLst>
              </a:tr>
              <a:tr h="228354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 том числе: некоторые инфекционные и паразитарные болезни  </a:t>
                      </a:r>
                      <a:endParaRPr lang="ru-RU" sz="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2.0</a:t>
                      </a:r>
                      <a:endParaRPr lang="ru-RU" sz="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А00-В99</a:t>
                      </a:r>
                      <a:endParaRPr lang="ru-RU" sz="4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3689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</a:rPr>
                        <a:t>2234</a:t>
                      </a:r>
                      <a:endParaRPr lang="ru-RU" sz="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</a:rPr>
                        <a:t>1246</a:t>
                      </a:r>
                      <a:endParaRPr lang="ru-RU" sz="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</a:rPr>
                        <a:t>104</a:t>
                      </a:r>
                      <a:endParaRPr lang="ru-RU" sz="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90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3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12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24862675"/>
                  </a:ext>
                </a:extLst>
              </a:tr>
              <a:tr h="114177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из них: кишечные инфекции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2.1</a:t>
                      </a:r>
                      <a:endParaRPr lang="ru-RU" sz="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А00-А09</a:t>
                      </a:r>
                      <a:endParaRPr lang="ru-RU" sz="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1359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1298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885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</a:rPr>
                        <a:t>5</a:t>
                      </a:r>
                      <a:endParaRPr lang="ru-RU" sz="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</a:rPr>
                        <a:t>2</a:t>
                      </a:r>
                      <a:endParaRPr lang="ru-RU" sz="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2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11504694"/>
                  </a:ext>
                </a:extLst>
              </a:tr>
              <a:tr h="114177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туберкулез органов дыхания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2.2</a:t>
                      </a:r>
                      <a:endParaRPr lang="ru-RU" sz="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А15-</a:t>
                      </a:r>
                      <a:r>
                        <a:rPr lang="en-US" sz="400" u="none" strike="noStrike">
                          <a:effectLst/>
                        </a:rPr>
                        <a:t>A16</a:t>
                      </a:r>
                      <a:endParaRPr lang="en-US" sz="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862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16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16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51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</a:rPr>
                        <a:t>51</a:t>
                      </a:r>
                      <a:endParaRPr lang="ru-RU" sz="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1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0956720"/>
                  </a:ext>
                </a:extLst>
              </a:tr>
              <a:tr h="114177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менингококковая инфекция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2.3</a:t>
                      </a:r>
                      <a:endParaRPr lang="ru-RU" sz="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А39</a:t>
                      </a:r>
                      <a:endParaRPr lang="ru-RU" sz="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1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</a:rPr>
                        <a:t>1</a:t>
                      </a:r>
                      <a:endParaRPr lang="ru-RU" sz="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72977076"/>
                  </a:ext>
                </a:extLst>
              </a:tr>
              <a:tr h="114177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сепсис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2.4</a:t>
                      </a:r>
                      <a:endParaRPr lang="ru-RU" sz="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А40-</a:t>
                      </a:r>
                      <a:r>
                        <a:rPr lang="en-US" sz="400" u="none" strike="noStrike">
                          <a:effectLst/>
                        </a:rPr>
                        <a:t>A41</a:t>
                      </a:r>
                      <a:endParaRPr lang="en-US" sz="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23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19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11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X</a:t>
                      </a:r>
                      <a:endParaRPr lang="en-US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 dirty="0">
                          <a:effectLst/>
                        </a:rPr>
                        <a:t>X</a:t>
                      </a:r>
                      <a:endParaRPr lang="en-US" sz="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X</a:t>
                      </a:r>
                      <a:endParaRPr lang="en-US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X</a:t>
                      </a:r>
                      <a:endParaRPr lang="en-US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X</a:t>
                      </a:r>
                      <a:endParaRPr lang="en-US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80156610"/>
                  </a:ext>
                </a:extLst>
              </a:tr>
              <a:tr h="228354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……….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55263511"/>
                  </a:ext>
                </a:extLst>
              </a:tr>
              <a:tr h="130488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из них: токсическое действие алкоголя 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20.6.1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Т51</a:t>
                      </a:r>
                      <a:endParaRPr lang="ru-RU" sz="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</a:rPr>
                        <a:t>324</a:t>
                      </a:r>
                      <a:endParaRPr lang="ru-RU" sz="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321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280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5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5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20226453"/>
                  </a:ext>
                </a:extLst>
              </a:tr>
              <a:tr h="342533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Кроме того: факторы, влияющие на состояние здоровья населения и обращения в медицинские организации</a:t>
                      </a:r>
                      <a:endParaRPr lang="ru-RU" sz="6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 smtClean="0">
                          <a:effectLst/>
                        </a:rPr>
                        <a:t>22.0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</a:rPr>
                        <a:t>Z00-Z99</a:t>
                      </a:r>
                      <a:endParaRPr lang="en-US" sz="4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ru-RU" sz="600" u="none" strike="noStrike" dirty="0" smtClean="0">
                        <a:effectLst/>
                      </a:endParaRPr>
                    </a:p>
                    <a:p>
                      <a:pPr algn="r" fontAlgn="b"/>
                      <a:r>
                        <a:rPr lang="ru-RU" sz="800" u="none" strike="noStrike" dirty="0" smtClean="0">
                          <a:effectLst/>
                        </a:rPr>
                        <a:t>185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117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93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 dirty="0">
                          <a:effectLst/>
                        </a:rPr>
                        <a:t>X</a:t>
                      </a:r>
                      <a:endParaRPr lang="en-US" sz="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X</a:t>
                      </a:r>
                      <a:endParaRPr lang="en-US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 dirty="0">
                          <a:effectLst/>
                        </a:rPr>
                        <a:t>X</a:t>
                      </a:r>
                      <a:endParaRPr lang="en-US" sz="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 dirty="0">
                          <a:effectLst/>
                        </a:rPr>
                        <a:t>X</a:t>
                      </a:r>
                      <a:endParaRPr lang="en-US" sz="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 dirty="0">
                          <a:effectLst/>
                        </a:rPr>
                        <a:t>X</a:t>
                      </a:r>
                      <a:endParaRPr lang="en-US" sz="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28765507"/>
                  </a:ext>
                </a:extLst>
              </a:tr>
              <a:tr h="114177">
                <a:tc>
                  <a:txBody>
                    <a:bodyPr/>
                    <a:lstStyle/>
                    <a:p>
                      <a:pPr algn="l" fontAlgn="t"/>
                      <a:endParaRPr lang="ru-RU" sz="4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ru-RU" sz="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4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4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09111165"/>
                  </a:ext>
                </a:extLst>
              </a:tr>
              <a:tr h="114177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55562372"/>
                  </a:ext>
                </a:extLst>
              </a:tr>
              <a:tr h="114177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69096193"/>
                  </a:ext>
                </a:extLst>
              </a:tr>
              <a:tr h="114177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81858291"/>
                  </a:ext>
                </a:extLst>
              </a:tr>
              <a:tr h="9541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(2100)</a:t>
                      </a:r>
                      <a:endParaRPr lang="ru-RU" sz="6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 dirty="0">
                          <a:effectLst/>
                        </a:rPr>
                        <a:t>переведенные в другие организации (подразделения), оказывающие медицинскую помощь в стационарных условиях</a:t>
                      </a:r>
                      <a:endParaRPr lang="ru-RU" sz="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77745139"/>
                  </a:ext>
                </a:extLst>
              </a:tr>
              <a:tr h="1399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 dirty="0">
                          <a:effectLst/>
                        </a:rPr>
                        <a:t>1</a:t>
                      </a:r>
                      <a:endParaRPr lang="ru-RU" sz="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81380005"/>
                  </a:ext>
                </a:extLst>
              </a:tr>
              <a:tr h="1141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001</a:t>
                      </a:r>
                      <a:endParaRPr lang="ru-RU" sz="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6439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61678101"/>
                  </a:ext>
                </a:extLst>
              </a:tr>
            </a:tbl>
          </a:graphicData>
        </a:graphic>
      </p:graphicFrame>
      <p:sp>
        <p:nvSpPr>
          <p:cNvPr id="8" name="Овал 7"/>
          <p:cNvSpPr/>
          <p:nvPr/>
        </p:nvSpPr>
        <p:spPr>
          <a:xfrm>
            <a:off x="3281424" y="3119756"/>
            <a:ext cx="504224" cy="1793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/>
          </a:p>
        </p:txBody>
      </p:sp>
      <p:sp>
        <p:nvSpPr>
          <p:cNvPr id="9" name="Овал 8"/>
          <p:cNvSpPr/>
          <p:nvPr/>
        </p:nvSpPr>
        <p:spPr>
          <a:xfrm>
            <a:off x="4110491" y="8883015"/>
            <a:ext cx="635953" cy="2476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/>
          </a:p>
        </p:txBody>
      </p:sp>
      <p:sp>
        <p:nvSpPr>
          <p:cNvPr id="10" name="Овал 9"/>
          <p:cNvSpPr/>
          <p:nvPr/>
        </p:nvSpPr>
        <p:spPr>
          <a:xfrm>
            <a:off x="5302630" y="3105343"/>
            <a:ext cx="400595" cy="17474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/>
          </a:p>
        </p:txBody>
      </p:sp>
      <p:sp>
        <p:nvSpPr>
          <p:cNvPr id="12" name="Овал 11"/>
          <p:cNvSpPr/>
          <p:nvPr/>
        </p:nvSpPr>
        <p:spPr>
          <a:xfrm>
            <a:off x="8534767" y="3517231"/>
            <a:ext cx="539932" cy="1744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/>
          </a:p>
        </p:txBody>
      </p:sp>
      <p:sp>
        <p:nvSpPr>
          <p:cNvPr id="13" name="Овал 12"/>
          <p:cNvSpPr/>
          <p:nvPr/>
        </p:nvSpPr>
        <p:spPr>
          <a:xfrm>
            <a:off x="7875688" y="6541296"/>
            <a:ext cx="467307" cy="195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/>
          </a:p>
        </p:txBody>
      </p:sp>
      <p:sp>
        <p:nvSpPr>
          <p:cNvPr id="14" name="Овал 13"/>
          <p:cNvSpPr/>
          <p:nvPr/>
        </p:nvSpPr>
        <p:spPr>
          <a:xfrm>
            <a:off x="8591373" y="7625715"/>
            <a:ext cx="812418" cy="2599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/>
          </a:p>
        </p:txBody>
      </p:sp>
      <p:sp>
        <p:nvSpPr>
          <p:cNvPr id="15" name="Овал 14"/>
          <p:cNvSpPr/>
          <p:nvPr/>
        </p:nvSpPr>
        <p:spPr>
          <a:xfrm>
            <a:off x="9935646" y="3526356"/>
            <a:ext cx="462697" cy="19867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/>
          </a:p>
        </p:txBody>
      </p:sp>
      <p:sp>
        <p:nvSpPr>
          <p:cNvPr id="16" name="Овал 15"/>
          <p:cNvSpPr/>
          <p:nvPr/>
        </p:nvSpPr>
        <p:spPr>
          <a:xfrm>
            <a:off x="8687191" y="4680601"/>
            <a:ext cx="426720" cy="2409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/>
          </a:p>
        </p:txBody>
      </p:sp>
      <p:cxnSp>
        <p:nvCxnSpPr>
          <p:cNvPr id="18" name="Прямая со стрелкой 17"/>
          <p:cNvCxnSpPr>
            <a:stCxn id="10" idx="0"/>
          </p:cNvCxnSpPr>
          <p:nvPr/>
        </p:nvCxnSpPr>
        <p:spPr>
          <a:xfrm flipH="1" flipV="1">
            <a:off x="4179549" y="1903510"/>
            <a:ext cx="1323379" cy="120183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5" idx="1"/>
          </p:cNvCxnSpPr>
          <p:nvPr/>
        </p:nvCxnSpPr>
        <p:spPr>
          <a:xfrm flipH="1" flipV="1">
            <a:off x="5079569" y="1841330"/>
            <a:ext cx="4923837" cy="171412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2" idx="2"/>
          </p:cNvCxnSpPr>
          <p:nvPr/>
        </p:nvCxnSpPr>
        <p:spPr>
          <a:xfrm flipH="1" flipV="1">
            <a:off x="5778263" y="1249933"/>
            <a:ext cx="2756504" cy="23545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 flipV="1">
            <a:off x="6207819" y="1230911"/>
            <a:ext cx="2591079" cy="34284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 flipV="1">
            <a:off x="7156516" y="1230911"/>
            <a:ext cx="891662" cy="52437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flipV="1">
            <a:off x="3533536" y="1245326"/>
            <a:ext cx="1375702" cy="18341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ый прямоугольник 3"/>
          <p:cNvSpPr/>
          <p:nvPr/>
        </p:nvSpPr>
        <p:spPr>
          <a:xfrm>
            <a:off x="156753" y="2090285"/>
            <a:ext cx="342011" cy="13752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95851" y="2159048"/>
            <a:ext cx="404949" cy="19345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0435248" y="2396961"/>
            <a:ext cx="1530329" cy="168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 smtClean="0">
                <a:solidFill>
                  <a:schemeClr val="bg1"/>
                </a:solidFill>
              </a:rPr>
              <a:t>с 57 у женщин, с 62 у мужчин</a:t>
            </a:r>
            <a:endParaRPr lang="ru-RU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36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469" y="452718"/>
            <a:ext cx="11451771" cy="545184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14 с формой 30 (общее число 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умерших пациентов)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4469" y="966651"/>
            <a:ext cx="11390314" cy="65314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1600" dirty="0" smtClean="0"/>
              <a:t>Форма 30 табл.3100 стр.1гр.13 + стр.78гр.13 = Форма 14 табл.2000 стр.1.0(гр.8+гр28)</a:t>
            </a:r>
          </a:p>
          <a:p>
            <a:pPr algn="ctr"/>
            <a:r>
              <a:rPr lang="ru-RU" sz="1600" dirty="0" smtClean="0"/>
              <a:t>12326+26 = 12093+259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95475608"/>
              </p:ext>
            </p:extLst>
          </p:nvPr>
        </p:nvGraphicFramePr>
        <p:xfrm>
          <a:off x="217714" y="1706877"/>
          <a:ext cx="5300959" cy="50074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2179">
                  <a:extLst>
                    <a:ext uri="{9D8B030D-6E8A-4147-A177-3AD203B41FA5}">
                      <a16:colId xmlns:a16="http://schemas.microsoft.com/office/drawing/2014/main" val="4001469880"/>
                    </a:ext>
                  </a:extLst>
                </a:gridCol>
                <a:gridCol w="392200">
                  <a:extLst>
                    <a:ext uri="{9D8B030D-6E8A-4147-A177-3AD203B41FA5}">
                      <a16:colId xmlns:a16="http://schemas.microsoft.com/office/drawing/2014/main" val="4090400115"/>
                    </a:ext>
                  </a:extLst>
                </a:gridCol>
                <a:gridCol w="667575">
                  <a:extLst>
                    <a:ext uri="{9D8B030D-6E8A-4147-A177-3AD203B41FA5}">
                      <a16:colId xmlns:a16="http://schemas.microsoft.com/office/drawing/2014/main" val="2392210653"/>
                    </a:ext>
                  </a:extLst>
                </a:gridCol>
                <a:gridCol w="751021">
                  <a:extLst>
                    <a:ext uri="{9D8B030D-6E8A-4147-A177-3AD203B41FA5}">
                      <a16:colId xmlns:a16="http://schemas.microsoft.com/office/drawing/2014/main" val="2478513974"/>
                    </a:ext>
                  </a:extLst>
                </a:gridCol>
                <a:gridCol w="469388">
                  <a:extLst>
                    <a:ext uri="{9D8B030D-6E8A-4147-A177-3AD203B41FA5}">
                      <a16:colId xmlns:a16="http://schemas.microsoft.com/office/drawing/2014/main" val="4244784114"/>
                    </a:ext>
                  </a:extLst>
                </a:gridCol>
                <a:gridCol w="751021">
                  <a:extLst>
                    <a:ext uri="{9D8B030D-6E8A-4147-A177-3AD203B41FA5}">
                      <a16:colId xmlns:a16="http://schemas.microsoft.com/office/drawing/2014/main" val="4203816376"/>
                    </a:ext>
                  </a:extLst>
                </a:gridCol>
                <a:gridCol w="667575">
                  <a:extLst>
                    <a:ext uri="{9D8B030D-6E8A-4147-A177-3AD203B41FA5}">
                      <a16:colId xmlns:a16="http://schemas.microsoft.com/office/drawing/2014/main" val="3562177683"/>
                    </a:ext>
                  </a:extLst>
                </a:gridCol>
              </a:tblGrid>
              <a:tr h="13796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1" u="none" strike="noStrike" dirty="0">
                          <a:effectLst/>
                        </a:rPr>
                        <a:t>(3100)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Коды по ОКЕИ: койка - 911, человек - 792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761775"/>
                  </a:ext>
                </a:extLst>
              </a:tr>
              <a:tr h="137968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39682514"/>
                  </a:ext>
                </a:extLst>
              </a:tr>
              <a:tr h="13796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Профиль коек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№ строки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В  отчетном  году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131961"/>
                  </a:ext>
                </a:extLst>
              </a:tr>
              <a:tr h="3153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выписано пациентов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из них в дневные стационары (всех типов)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 dirty="0">
                          <a:effectLst/>
                        </a:rPr>
                        <a:t>Умерло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993820"/>
                  </a:ext>
                </a:extLst>
              </a:tr>
              <a:tr h="6208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всего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в том числе старше  трудоспособного возраста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всего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в том числе старше  трудоспособного возраста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81965645"/>
                  </a:ext>
                </a:extLst>
              </a:tr>
              <a:tr h="1379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10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11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32960039"/>
                  </a:ext>
                </a:extLst>
              </a:tr>
              <a:tr h="137968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Всего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</a:rPr>
                        <a:t>822737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</a:rPr>
                        <a:t>303488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8202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12326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</a:rPr>
                        <a:t>8943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05066580"/>
                  </a:ext>
                </a:extLst>
              </a:tr>
              <a:tr h="275936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 том числе:</a:t>
                      </a:r>
                      <a:br>
                        <a:rPr lang="ru-RU" sz="600" u="none" strike="noStrike">
                          <a:effectLst/>
                        </a:rPr>
                      </a:br>
                      <a:r>
                        <a:rPr lang="ru-RU" sz="600" u="none" strike="noStrike">
                          <a:effectLst/>
                        </a:rPr>
                        <a:t>аллергологические для взрослых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826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</a:rPr>
                        <a:t>230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</a:rPr>
                        <a:t>51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71151348"/>
                  </a:ext>
                </a:extLst>
              </a:tr>
              <a:tr h="137968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аллергологические для детей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405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</a:rPr>
                        <a:t>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</a:rPr>
                        <a:t>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38288342"/>
                  </a:ext>
                </a:extLst>
              </a:tr>
              <a:tr h="137968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для беременных и рожениц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40510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</a:rPr>
                        <a:t>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26987978"/>
                  </a:ext>
                </a:extLst>
              </a:tr>
              <a:tr h="137968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для патологии беременности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17618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15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87095184"/>
                  </a:ext>
                </a:extLst>
              </a:tr>
              <a:tr h="137968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гинекологические для взрослых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68945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6092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</a:rPr>
                        <a:t>1537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</a:rPr>
                        <a:t>7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23206268"/>
                  </a:ext>
                </a:extLst>
              </a:tr>
              <a:tr h="413903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из них:                                          гинекологические для вспомогательных репродуктивных технологий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6.1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</a:rPr>
                        <a:t>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05276039"/>
                  </a:ext>
                </a:extLst>
              </a:tr>
              <a:tr h="137968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гинекологические для детей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244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</a:rPr>
                        <a:t>3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</a:rPr>
                        <a:t>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42523010"/>
                  </a:ext>
                </a:extLst>
              </a:tr>
              <a:tr h="137968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гастроэнтерологические для взрослых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4337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2167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</a:rPr>
                        <a:t>198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</a:rPr>
                        <a:t>5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88626396"/>
                  </a:ext>
                </a:extLst>
              </a:tr>
              <a:tr h="137968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гастроэнтерологические для детей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1915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</a:rPr>
                        <a:t>10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</a:rPr>
                        <a:t>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7066283"/>
                  </a:ext>
                </a:extLst>
              </a:tr>
              <a:tr h="137968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гематологические для взрослых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10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3709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2278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10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</a:rPr>
                        <a:t>17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13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13816134"/>
                  </a:ext>
                </a:extLst>
              </a:tr>
              <a:tr h="137968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гематологические для детей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11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397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</a:rPr>
                        <a:t>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71204091"/>
                  </a:ext>
                </a:extLst>
              </a:tr>
              <a:tr h="137968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геронтологические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12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956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956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</a:rPr>
                        <a:t>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65438384"/>
                  </a:ext>
                </a:extLst>
              </a:tr>
              <a:tr h="137968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дерматологические для взрослых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13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3567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1127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12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</a:rPr>
                        <a:t>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15325586"/>
                  </a:ext>
                </a:extLst>
              </a:tr>
              <a:tr h="137968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дерматологические для детей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14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</a:rPr>
                        <a:t>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22292480"/>
                  </a:ext>
                </a:extLst>
              </a:tr>
              <a:tr h="137968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венерологические для взрослых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15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766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117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</a:rPr>
                        <a:t>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72810755"/>
                  </a:ext>
                </a:extLst>
              </a:tr>
              <a:tr h="137968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венерологические для детей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16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</a:rPr>
                        <a:t>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</a:rPr>
                        <a:t>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47520972"/>
                  </a:ext>
                </a:extLst>
              </a:tr>
              <a:tr h="137968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инфекционные для взрослых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17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19011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4331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</a:rPr>
                        <a:t>87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</a:rPr>
                        <a:t>29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92347668"/>
                  </a:ext>
                </a:extLst>
              </a:tr>
              <a:tr h="137968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………………….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19166795"/>
                  </a:ext>
                </a:extLst>
              </a:tr>
              <a:tr h="275936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Кроме того, "движение" больных новорожденных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78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6292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Х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Х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26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Х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67311720"/>
                  </a:ext>
                </a:extLst>
              </a:tr>
              <a:tr h="208118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</a:rPr>
                        <a:t>Из общего числа (стр. 01) - платных коек  </a:t>
                      </a:r>
                      <a:endParaRPr lang="ru-RU" sz="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 dirty="0">
                          <a:effectLst/>
                        </a:rPr>
                        <a:t>79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12949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4078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82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</a:rPr>
                        <a:t>78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14578313"/>
                  </a:ext>
                </a:extLst>
              </a:tr>
            </a:tbl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1599817" y="966651"/>
            <a:ext cx="165462" cy="65314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69512248"/>
              </p:ext>
            </p:extLst>
          </p:nvPr>
        </p:nvGraphicFramePr>
        <p:xfrm>
          <a:off x="5654495" y="1706874"/>
          <a:ext cx="6450418" cy="50074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7099">
                  <a:extLst>
                    <a:ext uri="{9D8B030D-6E8A-4147-A177-3AD203B41FA5}">
                      <a16:colId xmlns:a16="http://schemas.microsoft.com/office/drawing/2014/main" val="104982042"/>
                    </a:ext>
                  </a:extLst>
                </a:gridCol>
                <a:gridCol w="271329">
                  <a:extLst>
                    <a:ext uri="{9D8B030D-6E8A-4147-A177-3AD203B41FA5}">
                      <a16:colId xmlns:a16="http://schemas.microsoft.com/office/drawing/2014/main" val="2775001354"/>
                    </a:ext>
                  </a:extLst>
                </a:gridCol>
                <a:gridCol w="426071">
                  <a:extLst>
                    <a:ext uri="{9D8B030D-6E8A-4147-A177-3AD203B41FA5}">
                      <a16:colId xmlns:a16="http://schemas.microsoft.com/office/drawing/2014/main" val="4116878725"/>
                    </a:ext>
                  </a:extLst>
                </a:gridCol>
                <a:gridCol w="349760">
                  <a:extLst>
                    <a:ext uri="{9D8B030D-6E8A-4147-A177-3AD203B41FA5}">
                      <a16:colId xmlns:a16="http://schemas.microsoft.com/office/drawing/2014/main" val="3857714983"/>
                    </a:ext>
                  </a:extLst>
                </a:gridCol>
                <a:gridCol w="375197">
                  <a:extLst>
                    <a:ext uri="{9D8B030D-6E8A-4147-A177-3AD203B41FA5}">
                      <a16:colId xmlns:a16="http://schemas.microsoft.com/office/drawing/2014/main" val="2776409667"/>
                    </a:ext>
                  </a:extLst>
                </a:gridCol>
                <a:gridCol w="364598">
                  <a:extLst>
                    <a:ext uri="{9D8B030D-6E8A-4147-A177-3AD203B41FA5}">
                      <a16:colId xmlns:a16="http://schemas.microsoft.com/office/drawing/2014/main" val="52541183"/>
                    </a:ext>
                  </a:extLst>
                </a:gridCol>
                <a:gridCol w="364598">
                  <a:extLst>
                    <a:ext uri="{9D8B030D-6E8A-4147-A177-3AD203B41FA5}">
                      <a16:colId xmlns:a16="http://schemas.microsoft.com/office/drawing/2014/main" val="3030309340"/>
                    </a:ext>
                  </a:extLst>
                </a:gridCol>
                <a:gridCol w="406993">
                  <a:extLst>
                    <a:ext uri="{9D8B030D-6E8A-4147-A177-3AD203B41FA5}">
                      <a16:colId xmlns:a16="http://schemas.microsoft.com/office/drawing/2014/main" val="1544091390"/>
                    </a:ext>
                  </a:extLst>
                </a:gridCol>
                <a:gridCol w="339161">
                  <a:extLst>
                    <a:ext uri="{9D8B030D-6E8A-4147-A177-3AD203B41FA5}">
                      <a16:colId xmlns:a16="http://schemas.microsoft.com/office/drawing/2014/main" val="2802757400"/>
                    </a:ext>
                  </a:extLst>
                </a:gridCol>
                <a:gridCol w="415472">
                  <a:extLst>
                    <a:ext uri="{9D8B030D-6E8A-4147-A177-3AD203B41FA5}">
                      <a16:colId xmlns:a16="http://schemas.microsoft.com/office/drawing/2014/main" val="152083382"/>
                    </a:ext>
                  </a:extLst>
                </a:gridCol>
                <a:gridCol w="415472">
                  <a:extLst>
                    <a:ext uri="{9D8B030D-6E8A-4147-A177-3AD203B41FA5}">
                      <a16:colId xmlns:a16="http://schemas.microsoft.com/office/drawing/2014/main" val="3717917948"/>
                    </a:ext>
                  </a:extLst>
                </a:gridCol>
                <a:gridCol w="381556">
                  <a:extLst>
                    <a:ext uri="{9D8B030D-6E8A-4147-A177-3AD203B41FA5}">
                      <a16:colId xmlns:a16="http://schemas.microsoft.com/office/drawing/2014/main" val="924054828"/>
                    </a:ext>
                  </a:extLst>
                </a:gridCol>
                <a:gridCol w="381556">
                  <a:extLst>
                    <a:ext uri="{9D8B030D-6E8A-4147-A177-3AD203B41FA5}">
                      <a16:colId xmlns:a16="http://schemas.microsoft.com/office/drawing/2014/main" val="2021962860"/>
                    </a:ext>
                  </a:extLst>
                </a:gridCol>
                <a:gridCol w="381556">
                  <a:extLst>
                    <a:ext uri="{9D8B030D-6E8A-4147-A177-3AD203B41FA5}">
                      <a16:colId xmlns:a16="http://schemas.microsoft.com/office/drawing/2014/main" val="4004178336"/>
                    </a:ext>
                  </a:extLst>
                </a:gridCol>
              </a:tblGrid>
              <a:tr h="35968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</a:rPr>
                        <a:t>(2000)</a:t>
                      </a:r>
                      <a:endParaRPr lang="ru-RU" sz="9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1. СОСТАВ ПАЦИЕНТОВ В СТАЦИОНАРЕ, СРОКИ И ИСХОДЫ ЛЕЧЕНИЯ</a:t>
                      </a:r>
                      <a:endParaRPr lang="ru-RU" sz="5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Код по ОКЕИ: человек - 792</a:t>
                      </a:r>
                      <a:endParaRPr lang="ru-RU" sz="5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313922"/>
                  </a:ext>
                </a:extLst>
              </a:tr>
              <a:tr h="196701">
                <a:tc>
                  <a:txBody>
                    <a:bodyPr/>
                    <a:lstStyle/>
                    <a:p>
                      <a:pPr algn="l" fontAlgn="b"/>
                      <a:endParaRPr lang="ru-RU" sz="5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57289388"/>
                  </a:ext>
                </a:extLst>
              </a:tr>
              <a:tr h="19670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Наименование болезни</a:t>
                      </a:r>
                      <a:endParaRPr lang="ru-RU" sz="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N </a:t>
                      </a:r>
                      <a:r>
                        <a:rPr lang="ru-RU" sz="600" u="none" strike="noStrike">
                          <a:effectLst/>
                        </a:rPr>
                        <a:t>строки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Код по МКБ X пересмотра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А. Взрослые (18 лет и старше)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В. Дети (в возрасте 0-17 лет включительно)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744695"/>
                  </a:ext>
                </a:extLst>
              </a:tr>
              <a:tr h="1967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умерло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Умерло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0671416"/>
                  </a:ext>
                </a:extLst>
              </a:tr>
              <a:tr h="1967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всего</a:t>
                      </a:r>
                      <a:endParaRPr lang="ru-RU" sz="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из них</a:t>
                      </a:r>
                      <a:endParaRPr lang="ru-RU" sz="5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Всего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из них:</a:t>
                      </a:r>
                      <a:endParaRPr lang="ru-RU" sz="5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024697"/>
                  </a:ext>
                </a:extLst>
              </a:tr>
              <a:tr h="10790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проведено паталого-анатомических вскрытий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из них установлено расхождений диагнозов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проведено судебно-медицинских вскрытий</a:t>
                      </a:r>
                      <a:endParaRPr lang="ru-RU" sz="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из них установлено расхождений диагнозов</a:t>
                      </a:r>
                      <a:endParaRPr lang="ru-RU" sz="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проведено </a:t>
                      </a:r>
                      <a:r>
                        <a:rPr lang="ru-RU" sz="600" u="none" strike="noStrike" dirty="0" err="1">
                          <a:effectLst/>
                        </a:rPr>
                        <a:t>паталого</a:t>
                      </a:r>
                      <a:r>
                        <a:rPr lang="ru-RU" sz="600" u="none" strike="noStrike" dirty="0">
                          <a:effectLst/>
                        </a:rPr>
                        <a:t>-анатомических вскрытий</a:t>
                      </a:r>
                      <a:endParaRPr lang="ru-RU" sz="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из них установлено расхождений диагнозов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проведено судебно-медицинских вскрытий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из них установлено расхождений диагнозов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из гр.28 умерло в возрасте до 1 года 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35159699"/>
                  </a:ext>
                </a:extLst>
              </a:tr>
              <a:tr h="1967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3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8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9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11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12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28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29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30</a:t>
                      </a:r>
                      <a:endParaRPr lang="ru-RU" sz="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31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32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33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44998439"/>
                  </a:ext>
                </a:extLst>
              </a:tr>
              <a:tr h="196701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Всего</a:t>
                      </a:r>
                      <a:endParaRPr lang="ru-RU" sz="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1.0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А00-Т98</a:t>
                      </a:r>
                      <a:endParaRPr lang="ru-RU" sz="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12093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8747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298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1506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7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259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207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</a:rPr>
                        <a:t>3</a:t>
                      </a:r>
                      <a:endParaRPr lang="ru-RU" sz="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28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177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80172395"/>
                  </a:ext>
                </a:extLst>
              </a:tr>
              <a:tr h="393401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 том числе: некоторые инфекционные и паразитарные болезни  </a:t>
                      </a:r>
                      <a:endParaRPr lang="ru-RU" sz="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2.0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А00-В99</a:t>
                      </a:r>
                      <a:endParaRPr lang="ru-RU" sz="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519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470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9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38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1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24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19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1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7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46369171"/>
                  </a:ext>
                </a:extLst>
              </a:tr>
              <a:tr h="196701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из них: кишечные инфекции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2.1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А00-А09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12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8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3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1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20816242"/>
                  </a:ext>
                </a:extLst>
              </a:tr>
              <a:tr h="196701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туберкулез органов дыхания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2.2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А15-</a:t>
                      </a:r>
                      <a:r>
                        <a:rPr lang="en-US" sz="600" u="none" strike="noStrike">
                          <a:effectLst/>
                        </a:rPr>
                        <a:t>A16</a:t>
                      </a:r>
                      <a:endParaRPr lang="en-US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297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286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4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9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</a:rPr>
                        <a:t>1</a:t>
                      </a:r>
                      <a:endParaRPr lang="ru-RU" sz="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15961926"/>
                  </a:ext>
                </a:extLst>
              </a:tr>
              <a:tr h="196701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менингококковая инфекция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2.3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А39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1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1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2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1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</a:rPr>
                        <a:t>1</a:t>
                      </a:r>
                      <a:endParaRPr lang="ru-RU" sz="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12998849"/>
                  </a:ext>
                </a:extLst>
              </a:tr>
              <a:tr h="196701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сепсис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2.4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А40-</a:t>
                      </a:r>
                      <a:r>
                        <a:rPr lang="en-US" sz="600" u="none" strike="noStrike">
                          <a:effectLst/>
                        </a:rPr>
                        <a:t>A41</a:t>
                      </a:r>
                      <a:endParaRPr lang="en-US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X</a:t>
                      </a:r>
                      <a:endParaRPr lang="en-US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X</a:t>
                      </a:r>
                      <a:endParaRPr lang="en-US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X</a:t>
                      </a:r>
                      <a:endParaRPr lang="en-US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X</a:t>
                      </a:r>
                      <a:endParaRPr lang="en-US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X</a:t>
                      </a:r>
                      <a:endParaRPr lang="en-US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12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11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4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39554430"/>
                  </a:ext>
                </a:extLst>
              </a:tr>
              <a:tr h="393401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……….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5685612"/>
                  </a:ext>
                </a:extLst>
              </a:tr>
              <a:tr h="224801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из них: токсическое действие алкоголя 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20.6.1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Т51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36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1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34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1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72440142"/>
                  </a:ext>
                </a:extLst>
              </a:tr>
              <a:tr h="590102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Кроме того: факторы, влияющие на состояние здоровья населения и обращения в медицинские организации</a:t>
                      </a:r>
                      <a:endParaRPr lang="ru-RU" sz="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 smtClean="0">
                          <a:effectLst/>
                        </a:rPr>
                        <a:t>22.0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Z00-Z99</a:t>
                      </a:r>
                      <a:endParaRPr lang="en-US" sz="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X</a:t>
                      </a:r>
                      <a:endParaRPr lang="en-US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X</a:t>
                      </a:r>
                      <a:endParaRPr lang="en-US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X</a:t>
                      </a:r>
                      <a:endParaRPr lang="en-US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X</a:t>
                      </a:r>
                      <a:endParaRPr lang="en-US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X</a:t>
                      </a:r>
                      <a:endParaRPr lang="en-US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X</a:t>
                      </a:r>
                      <a:endParaRPr lang="en-US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X</a:t>
                      </a:r>
                      <a:endParaRPr lang="en-US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X</a:t>
                      </a:r>
                      <a:endParaRPr lang="en-US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X</a:t>
                      </a:r>
                      <a:endParaRPr lang="en-US" sz="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 dirty="0">
                          <a:effectLst/>
                        </a:rPr>
                        <a:t>X</a:t>
                      </a:r>
                      <a:endParaRPr lang="en-US" sz="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X</a:t>
                      </a:r>
                      <a:endParaRPr lang="en-US" sz="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6045340"/>
                  </a:ext>
                </a:extLst>
              </a:tr>
            </a:tbl>
          </a:graphicData>
        </a:graphic>
      </p:graphicFrame>
      <p:sp>
        <p:nvSpPr>
          <p:cNvPr id="8" name="Овал 7"/>
          <p:cNvSpPr/>
          <p:nvPr/>
        </p:nvSpPr>
        <p:spPr>
          <a:xfrm>
            <a:off x="4360821" y="3204747"/>
            <a:ext cx="669179" cy="2438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/>
          </a:p>
        </p:txBody>
      </p:sp>
      <p:sp>
        <p:nvSpPr>
          <p:cNvPr id="9" name="Овал 8"/>
          <p:cNvSpPr/>
          <p:nvPr/>
        </p:nvSpPr>
        <p:spPr>
          <a:xfrm>
            <a:off x="4401499" y="6318068"/>
            <a:ext cx="669179" cy="2438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/>
          </a:p>
        </p:txBody>
      </p:sp>
      <p:sp>
        <p:nvSpPr>
          <p:cNvPr id="14" name="Овал 13"/>
          <p:cNvSpPr/>
          <p:nvPr/>
        </p:nvSpPr>
        <p:spPr>
          <a:xfrm>
            <a:off x="7873857" y="4141872"/>
            <a:ext cx="478972" cy="2612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/>
          </a:p>
        </p:txBody>
      </p:sp>
      <p:sp>
        <p:nvSpPr>
          <p:cNvPr id="16" name="Овал 15"/>
          <p:cNvSpPr/>
          <p:nvPr/>
        </p:nvSpPr>
        <p:spPr>
          <a:xfrm>
            <a:off x="9839450" y="4141872"/>
            <a:ext cx="401737" cy="2612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/>
          </a:p>
        </p:txBody>
      </p:sp>
      <p:cxnSp>
        <p:nvCxnSpPr>
          <p:cNvPr id="18" name="Прямая со стрелкой 17"/>
          <p:cNvCxnSpPr>
            <a:stCxn id="8" idx="0"/>
          </p:cNvCxnSpPr>
          <p:nvPr/>
        </p:nvCxnSpPr>
        <p:spPr>
          <a:xfrm flipV="1">
            <a:off x="4695411" y="1532709"/>
            <a:ext cx="641706" cy="16720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9" idx="0"/>
          </p:cNvCxnSpPr>
          <p:nvPr/>
        </p:nvCxnSpPr>
        <p:spPr>
          <a:xfrm flipV="1">
            <a:off x="4736089" y="1532709"/>
            <a:ext cx="1099962" cy="47853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4" idx="0"/>
          </p:cNvCxnSpPr>
          <p:nvPr/>
        </p:nvCxnSpPr>
        <p:spPr>
          <a:xfrm flipH="1" flipV="1">
            <a:off x="6440274" y="1532709"/>
            <a:ext cx="1673069" cy="26091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6" idx="1"/>
          </p:cNvCxnSpPr>
          <p:nvPr/>
        </p:nvCxnSpPr>
        <p:spPr>
          <a:xfrm flipH="1" flipV="1">
            <a:off x="7097484" y="1532710"/>
            <a:ext cx="2800799" cy="26474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ый прямоугольник 3"/>
          <p:cNvSpPr/>
          <p:nvPr/>
        </p:nvSpPr>
        <p:spPr>
          <a:xfrm>
            <a:off x="217714" y="1706873"/>
            <a:ext cx="405741" cy="23154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654495" y="1938419"/>
            <a:ext cx="445859" cy="19530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79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91589" y="197172"/>
            <a:ext cx="102064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формы 14 с формой 30 (общее число </a:t>
            </a: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выписанных, умерших 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пациентов и переведенных в другие организации</a:t>
            </a: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066535"/>
              </p:ext>
            </p:extLst>
          </p:nvPr>
        </p:nvGraphicFramePr>
        <p:xfrm>
          <a:off x="1500394" y="1887175"/>
          <a:ext cx="8749595" cy="42803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1279">
                  <a:extLst>
                    <a:ext uri="{9D8B030D-6E8A-4147-A177-3AD203B41FA5}">
                      <a16:colId xmlns:a16="http://schemas.microsoft.com/office/drawing/2014/main" val="1886363094"/>
                    </a:ext>
                  </a:extLst>
                </a:gridCol>
                <a:gridCol w="2760065">
                  <a:extLst>
                    <a:ext uri="{9D8B030D-6E8A-4147-A177-3AD203B41FA5}">
                      <a16:colId xmlns:a16="http://schemas.microsoft.com/office/drawing/2014/main" val="581230371"/>
                    </a:ext>
                  </a:extLst>
                </a:gridCol>
                <a:gridCol w="1511464">
                  <a:extLst>
                    <a:ext uri="{9D8B030D-6E8A-4147-A177-3AD203B41FA5}">
                      <a16:colId xmlns:a16="http://schemas.microsoft.com/office/drawing/2014/main" val="3646384145"/>
                    </a:ext>
                  </a:extLst>
                </a:gridCol>
                <a:gridCol w="2196787">
                  <a:extLst>
                    <a:ext uri="{9D8B030D-6E8A-4147-A177-3AD203B41FA5}">
                      <a16:colId xmlns:a16="http://schemas.microsoft.com/office/drawing/2014/main" val="1022557714"/>
                    </a:ext>
                  </a:extLst>
                </a:gridCol>
              </a:tblGrid>
              <a:tr h="19729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6" marR="6576" marT="65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форма 14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6" marR="6576" marT="6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=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6" marR="6576" marT="6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форма 30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6" marR="6576" marT="6576" marB="0" anchor="ctr"/>
                </a:tc>
                <a:extLst>
                  <a:ext uri="{0D108BD9-81ED-4DB2-BD59-A6C34878D82A}">
                    <a16:rowId xmlns:a16="http://schemas.microsoft.com/office/drawing/2014/main" val="644395461"/>
                  </a:ext>
                </a:extLst>
              </a:tr>
              <a:tr h="6444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выписано пациентов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6" marR="6576" marT="65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Выписано пациентов (таб.2000 гр. 4 (стр. 1+стр.22) + гр. 22 (стр. 1+ стр.22)+ переведено пациентов (таб.2100 стр.1 гр. 1)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6" marR="6576" marT="6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=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6" marR="6576" marT="65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таб. 3100 гр.10 (стр.1 + стр. 78)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6" marR="6576" marT="6576" marB="0" anchor="ctr"/>
                </a:tc>
                <a:extLst>
                  <a:ext uri="{0D108BD9-81ED-4DB2-BD59-A6C34878D82A}">
                    <a16:rowId xmlns:a16="http://schemas.microsoft.com/office/drawing/2014/main" val="4254723897"/>
                  </a:ext>
                </a:extLst>
              </a:tr>
              <a:tr h="5984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выписано старше трудоспособного возраста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6" marR="6576" marT="65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Выписано пациентов (таб.2000 гр. 13 (стр. 1+стр.22)+ переведено пациентов (таб.2100 стр.1 гр. 1.2)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6" marR="6576" marT="6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=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6" marR="6576" marT="65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таб. 3100 гр.11 стр.1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6" marR="6576" marT="6576" marB="0" anchor="ctr"/>
                </a:tc>
                <a:extLst>
                  <a:ext uri="{0D108BD9-81ED-4DB2-BD59-A6C34878D82A}">
                    <a16:rowId xmlns:a16="http://schemas.microsoft.com/office/drawing/2014/main" val="766452152"/>
                  </a:ext>
                </a:extLst>
              </a:tr>
              <a:tr h="6116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выписано детей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6" marR="6576" marT="65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Выписано пациентов </a:t>
                      </a:r>
                      <a:br>
                        <a:rPr lang="ru-RU" sz="1000" u="none" strike="noStrike">
                          <a:effectLst/>
                        </a:rPr>
                      </a:br>
                      <a:r>
                        <a:rPr lang="ru-RU" sz="1000" u="none" strike="noStrike">
                          <a:effectLst/>
                        </a:rPr>
                        <a:t> гр. 22 (стр. 1+ стр.22)+ переведено пациентов (таб.2100 стр.1 гр. 1.3)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6" marR="6576" marT="6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=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6" marR="6576" marT="65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таб. 3100 гр.11_1 (стр.1 + стр. 78)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6" marR="6576" marT="6576" marB="0" anchor="ctr"/>
                </a:tc>
                <a:extLst>
                  <a:ext uri="{0D108BD9-81ED-4DB2-BD59-A6C34878D82A}">
                    <a16:rowId xmlns:a16="http://schemas.microsoft.com/office/drawing/2014/main" val="3842401956"/>
                  </a:ext>
                </a:extLst>
              </a:tr>
              <a:tr h="6839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переведено пациентов в др. стационары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6" marR="6576" marT="65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таб.2100, стр.1 гр.1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6" marR="6576" marT="6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=</a:t>
                      </a:r>
                      <a:br>
                        <a:rPr lang="ru-RU" sz="1000" u="none" strike="noStrike">
                          <a:effectLst/>
                        </a:rPr>
                      </a:b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6" marR="6576" marT="65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таб.3101, стр.1, гр.3</a:t>
                      </a:r>
                      <a:br>
                        <a:rPr lang="ru-RU" sz="1000" u="none" strike="noStrike">
                          <a:effectLst/>
                        </a:rPr>
                      </a:br>
                      <a:r>
                        <a:rPr lang="ru-RU" sz="1000" u="none" strike="noStrike">
                          <a:effectLst/>
                        </a:rPr>
                        <a:t> разница может быть на количество переведенных по стр.78 Табл.3100</a:t>
                      </a:r>
                      <a:br>
                        <a:rPr lang="ru-RU" sz="1000" u="none" strike="noStrike">
                          <a:effectLst/>
                        </a:rPr>
                      </a:br>
                      <a:r>
                        <a:rPr lang="ru-RU" sz="1000" u="none" strike="noStrike">
                          <a:effectLst/>
                        </a:rPr>
                        <a:t> (разницу пояснить)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6" marR="6576" marT="6576" marB="0" anchor="ctr"/>
                </a:tc>
                <a:extLst>
                  <a:ext uri="{0D108BD9-81ED-4DB2-BD59-A6C34878D82A}">
                    <a16:rowId xmlns:a16="http://schemas.microsoft.com/office/drawing/2014/main" val="2090364207"/>
                  </a:ext>
                </a:extLst>
              </a:tr>
              <a:tr h="5129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переведено пациентов старше трудоспособного возраста в др. стационары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6" marR="6576" marT="65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таб.2100, стр.1 гр.1.1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6" marR="6576" marT="6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=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6" marR="6576" marT="65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таб.3101, стр.1, гр.4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6" marR="6576" marT="6576" marB="0" anchor="ctr"/>
                </a:tc>
                <a:extLst>
                  <a:ext uri="{0D108BD9-81ED-4DB2-BD59-A6C34878D82A}">
                    <a16:rowId xmlns:a16="http://schemas.microsoft.com/office/drawing/2014/main" val="1486728039"/>
                  </a:ext>
                </a:extLst>
              </a:tr>
              <a:tr h="3025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умерло пациентов, всего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6" marR="6576" marT="65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таб.2000, стр.1( гр.8+ гр.28)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6" marR="6576" marT="6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=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6" marR="6576" marT="65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таб.3100 гр.13 (стр. 1 +стр.78)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6" marR="6576" marT="6576" marB="0" anchor="ctr"/>
                </a:tc>
                <a:extLst>
                  <a:ext uri="{0D108BD9-81ED-4DB2-BD59-A6C34878D82A}">
                    <a16:rowId xmlns:a16="http://schemas.microsoft.com/office/drawing/2014/main" val="1494609597"/>
                  </a:ext>
                </a:extLst>
              </a:tr>
              <a:tr h="3682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умерло пациентов, старше трудоспособного возраста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6" marR="6576" marT="65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таб.2000, стр.1 гр.17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6" marR="6576" marT="6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=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6" marR="6576" marT="65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таб.3100 стр. 1 гр.14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6" marR="6576" marT="6576" marB="0" anchor="ctr"/>
                </a:tc>
                <a:extLst>
                  <a:ext uri="{0D108BD9-81ED-4DB2-BD59-A6C34878D82A}">
                    <a16:rowId xmlns:a16="http://schemas.microsoft.com/office/drawing/2014/main" val="2717908179"/>
                  </a:ext>
                </a:extLst>
              </a:tr>
              <a:tr h="2762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умерло пациентов, дети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6" marR="6576" marT="65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таб.2000, стр.1  гр.28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6" marR="6576" marT="65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=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6" marR="6576" marT="65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таб.3100 гр.14_1 (стр. 1 +стр.78)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6" marR="6576" marT="6576" marB="0" anchor="ctr"/>
                </a:tc>
                <a:extLst>
                  <a:ext uri="{0D108BD9-81ED-4DB2-BD59-A6C34878D82A}">
                    <a16:rowId xmlns:a16="http://schemas.microsoft.com/office/drawing/2014/main" val="195557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4322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114547"/>
              </p:ext>
            </p:extLst>
          </p:nvPr>
        </p:nvGraphicFramePr>
        <p:xfrm>
          <a:off x="235130" y="1306281"/>
          <a:ext cx="11608525" cy="45415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0509">
                  <a:extLst>
                    <a:ext uri="{9D8B030D-6E8A-4147-A177-3AD203B41FA5}">
                      <a16:colId xmlns:a16="http://schemas.microsoft.com/office/drawing/2014/main" val="3170323073"/>
                    </a:ext>
                  </a:extLst>
                </a:gridCol>
                <a:gridCol w="352776">
                  <a:extLst>
                    <a:ext uri="{9D8B030D-6E8A-4147-A177-3AD203B41FA5}">
                      <a16:colId xmlns:a16="http://schemas.microsoft.com/office/drawing/2014/main" val="972994086"/>
                    </a:ext>
                  </a:extLst>
                </a:gridCol>
                <a:gridCol w="553969">
                  <a:extLst>
                    <a:ext uri="{9D8B030D-6E8A-4147-A177-3AD203B41FA5}">
                      <a16:colId xmlns:a16="http://schemas.microsoft.com/office/drawing/2014/main" val="623214972"/>
                    </a:ext>
                  </a:extLst>
                </a:gridCol>
                <a:gridCol w="418920">
                  <a:extLst>
                    <a:ext uri="{9D8B030D-6E8A-4147-A177-3AD203B41FA5}">
                      <a16:colId xmlns:a16="http://schemas.microsoft.com/office/drawing/2014/main" val="1524293064"/>
                    </a:ext>
                  </a:extLst>
                </a:gridCol>
                <a:gridCol w="474042">
                  <a:extLst>
                    <a:ext uri="{9D8B030D-6E8A-4147-A177-3AD203B41FA5}">
                      <a16:colId xmlns:a16="http://schemas.microsoft.com/office/drawing/2014/main" val="143946587"/>
                    </a:ext>
                  </a:extLst>
                </a:gridCol>
                <a:gridCol w="474042">
                  <a:extLst>
                    <a:ext uri="{9D8B030D-6E8A-4147-A177-3AD203B41FA5}">
                      <a16:colId xmlns:a16="http://schemas.microsoft.com/office/drawing/2014/main" val="1144034205"/>
                    </a:ext>
                  </a:extLst>
                </a:gridCol>
                <a:gridCol w="454751">
                  <a:extLst>
                    <a:ext uri="{9D8B030D-6E8A-4147-A177-3AD203B41FA5}">
                      <a16:colId xmlns:a16="http://schemas.microsoft.com/office/drawing/2014/main" val="3983650204"/>
                    </a:ext>
                  </a:extLst>
                </a:gridCol>
                <a:gridCol w="487822">
                  <a:extLst>
                    <a:ext uri="{9D8B030D-6E8A-4147-A177-3AD203B41FA5}">
                      <a16:colId xmlns:a16="http://schemas.microsoft.com/office/drawing/2014/main" val="3745479088"/>
                    </a:ext>
                  </a:extLst>
                </a:gridCol>
                <a:gridCol w="474042">
                  <a:extLst>
                    <a:ext uri="{9D8B030D-6E8A-4147-A177-3AD203B41FA5}">
                      <a16:colId xmlns:a16="http://schemas.microsoft.com/office/drawing/2014/main" val="1162091858"/>
                    </a:ext>
                  </a:extLst>
                </a:gridCol>
                <a:gridCol w="474042">
                  <a:extLst>
                    <a:ext uri="{9D8B030D-6E8A-4147-A177-3AD203B41FA5}">
                      <a16:colId xmlns:a16="http://schemas.microsoft.com/office/drawing/2014/main" val="3240182451"/>
                    </a:ext>
                  </a:extLst>
                </a:gridCol>
                <a:gridCol w="529164">
                  <a:extLst>
                    <a:ext uri="{9D8B030D-6E8A-4147-A177-3AD203B41FA5}">
                      <a16:colId xmlns:a16="http://schemas.microsoft.com/office/drawing/2014/main" val="3972443685"/>
                    </a:ext>
                  </a:extLst>
                </a:gridCol>
                <a:gridCol w="474042">
                  <a:extLst>
                    <a:ext uri="{9D8B030D-6E8A-4147-A177-3AD203B41FA5}">
                      <a16:colId xmlns:a16="http://schemas.microsoft.com/office/drawing/2014/main" val="4040065715"/>
                    </a:ext>
                  </a:extLst>
                </a:gridCol>
                <a:gridCol w="474042">
                  <a:extLst>
                    <a:ext uri="{9D8B030D-6E8A-4147-A177-3AD203B41FA5}">
                      <a16:colId xmlns:a16="http://schemas.microsoft.com/office/drawing/2014/main" val="2929213932"/>
                    </a:ext>
                  </a:extLst>
                </a:gridCol>
                <a:gridCol w="451994">
                  <a:extLst>
                    <a:ext uri="{9D8B030D-6E8A-4147-A177-3AD203B41FA5}">
                      <a16:colId xmlns:a16="http://schemas.microsoft.com/office/drawing/2014/main" val="3365470562"/>
                    </a:ext>
                  </a:extLst>
                </a:gridCol>
                <a:gridCol w="454751">
                  <a:extLst>
                    <a:ext uri="{9D8B030D-6E8A-4147-A177-3AD203B41FA5}">
                      <a16:colId xmlns:a16="http://schemas.microsoft.com/office/drawing/2014/main" val="4117755657"/>
                    </a:ext>
                  </a:extLst>
                </a:gridCol>
                <a:gridCol w="440969">
                  <a:extLst>
                    <a:ext uri="{9D8B030D-6E8A-4147-A177-3AD203B41FA5}">
                      <a16:colId xmlns:a16="http://schemas.microsoft.com/office/drawing/2014/main" val="337463811"/>
                    </a:ext>
                  </a:extLst>
                </a:gridCol>
                <a:gridCol w="540189">
                  <a:extLst>
                    <a:ext uri="{9D8B030D-6E8A-4147-A177-3AD203B41FA5}">
                      <a16:colId xmlns:a16="http://schemas.microsoft.com/office/drawing/2014/main" val="291400894"/>
                    </a:ext>
                  </a:extLst>
                </a:gridCol>
                <a:gridCol w="540189">
                  <a:extLst>
                    <a:ext uri="{9D8B030D-6E8A-4147-A177-3AD203B41FA5}">
                      <a16:colId xmlns:a16="http://schemas.microsoft.com/office/drawing/2014/main" val="671352182"/>
                    </a:ext>
                  </a:extLst>
                </a:gridCol>
                <a:gridCol w="496090">
                  <a:extLst>
                    <a:ext uri="{9D8B030D-6E8A-4147-A177-3AD203B41FA5}">
                      <a16:colId xmlns:a16="http://schemas.microsoft.com/office/drawing/2014/main" val="3618794571"/>
                    </a:ext>
                  </a:extLst>
                </a:gridCol>
                <a:gridCol w="496090">
                  <a:extLst>
                    <a:ext uri="{9D8B030D-6E8A-4147-A177-3AD203B41FA5}">
                      <a16:colId xmlns:a16="http://schemas.microsoft.com/office/drawing/2014/main" val="824539619"/>
                    </a:ext>
                  </a:extLst>
                </a:gridCol>
                <a:gridCol w="496090">
                  <a:extLst>
                    <a:ext uri="{9D8B030D-6E8A-4147-A177-3AD203B41FA5}">
                      <a16:colId xmlns:a16="http://schemas.microsoft.com/office/drawing/2014/main" val="2273447042"/>
                    </a:ext>
                  </a:extLst>
                </a:gridCol>
              </a:tblGrid>
              <a:tr h="16992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(2000)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СОСТАВ ПАЦИЕНТОВ В СТАЦИОНАРЕ, СРОКИ И ИСХОДЫ ЛЕЧЕНИЯ</a:t>
                      </a:r>
                      <a:endParaRPr lang="ru-RU" sz="5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по ОКЕИ: человек - 792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491355"/>
                  </a:ext>
                </a:extLst>
              </a:tr>
              <a:tr h="92925">
                <a:tc>
                  <a:txBody>
                    <a:bodyPr/>
                    <a:lstStyle/>
                    <a:p>
                      <a:pPr algn="l" fontAlgn="b"/>
                      <a:endParaRPr lang="ru-RU" sz="5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84318523"/>
                  </a:ext>
                </a:extLst>
              </a:tr>
              <a:tr h="9292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болезни</a:t>
                      </a:r>
                      <a:endParaRPr lang="ru-RU" sz="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</a:t>
                      </a:r>
                      <a:r>
                        <a:rPr lang="ru-RU" sz="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строки</a:t>
                      </a:r>
                      <a:endParaRPr lang="ru-RU" sz="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по МКБ X пересмотра</a:t>
                      </a:r>
                      <a:endParaRPr lang="ru-RU" sz="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А. Взрослые (18 лет и старше)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 Дети (в возрасте 0-17 лет включительно)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2258308"/>
                  </a:ext>
                </a:extLst>
              </a:tr>
              <a:tr h="92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выписано пациентов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умерло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Выписано  пациентов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Умерло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956470"/>
                  </a:ext>
                </a:extLst>
              </a:tr>
              <a:tr h="92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 доставленных по экстренным показаниям</a:t>
                      </a:r>
                      <a:endParaRPr lang="ru-RU" sz="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 пациентов, доставленных скорой мед. помощью (из гр.5)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доставленных по экстренным показаниям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гр. 5: пациентов, доставленных скорой мед.  помощью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гр. 4 в возрасте  до 1 года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8895260"/>
                  </a:ext>
                </a:extLst>
              </a:tr>
              <a:tr h="6504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проведено </a:t>
                      </a:r>
                      <a:r>
                        <a:rPr lang="ru-RU" sz="5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паталого</a:t>
                      </a:r>
                      <a:r>
                        <a:rPr lang="ru-RU" sz="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-анатомических вскрытий</a:t>
                      </a:r>
                      <a:endParaRPr lang="ru-RU" sz="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установлено расхождений диагнозов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проведено судебно-медицинских вскрытий</a:t>
                      </a:r>
                      <a:endParaRPr lang="ru-RU" sz="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установлено расхождений диагнозов</a:t>
                      </a:r>
                      <a:endParaRPr lang="ru-RU" sz="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проведено паталого-анатомических вскрытий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установлено расхождений диагнозов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проведено судебно-медицинских вскрытий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установлено расхождений диагнозов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гр.28 умерло в возрасте до 1 года 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95756299"/>
                  </a:ext>
                </a:extLst>
              </a:tr>
              <a:tr h="92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48226859"/>
                  </a:ext>
                </a:extLst>
              </a:tr>
              <a:tr h="92925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5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А00-Т98</a:t>
                      </a:r>
                      <a:endParaRPr lang="ru-RU" sz="5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673702</a:t>
                      </a:r>
                      <a:endParaRPr lang="ru-RU" sz="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299101</a:t>
                      </a:r>
                      <a:endParaRPr lang="ru-RU" sz="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126357</a:t>
                      </a:r>
                      <a:endParaRPr lang="ru-RU" sz="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12093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8747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298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1506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147085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94195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34945</a:t>
                      </a:r>
                      <a:endParaRPr lang="ru-RU" sz="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25775</a:t>
                      </a:r>
                      <a:endParaRPr lang="ru-RU" sz="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259</a:t>
                      </a:r>
                      <a:endParaRPr lang="ru-RU" sz="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</a:t>
                      </a:r>
                      <a:endParaRPr lang="ru-RU" sz="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</a:t>
                      </a:r>
                      <a:endParaRPr lang="ru-RU" sz="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78501694"/>
                  </a:ext>
                </a:extLst>
              </a:tr>
              <a:tr h="185853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 некоторые инфекционные и паразитарные болезни  </a:t>
                      </a:r>
                      <a:endParaRPr lang="ru-RU" sz="5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А00-В99</a:t>
                      </a:r>
                      <a:endParaRPr lang="ru-RU" sz="5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17202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7516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4051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519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16326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15340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8176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2238</a:t>
                      </a:r>
                      <a:endParaRPr lang="ru-RU" sz="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53570977"/>
                  </a:ext>
                </a:extLst>
              </a:tr>
              <a:tr h="92925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 кишечные инфекции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А00-А09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5120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4803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3059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11998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11531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6515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1658</a:t>
                      </a:r>
                      <a:endParaRPr lang="ru-RU" sz="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14446134"/>
                  </a:ext>
                </a:extLst>
              </a:tr>
              <a:tr h="92925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туберкулез органов дыхания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А15-</a:t>
                      </a:r>
                      <a:r>
                        <a:rPr lang="en-US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A16</a:t>
                      </a:r>
                      <a:endParaRPr lang="en-US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6651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297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79146520"/>
                  </a:ext>
                </a:extLst>
              </a:tr>
              <a:tr h="92925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менингококковая инфекция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А39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28449273"/>
                  </a:ext>
                </a:extLst>
              </a:tr>
              <a:tr h="92925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сепсис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А40-</a:t>
                      </a:r>
                      <a:r>
                        <a:rPr lang="en-US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A41</a:t>
                      </a:r>
                      <a:endParaRPr lang="en-US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72255289"/>
                  </a:ext>
                </a:extLst>
              </a:tr>
              <a:tr h="185853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инфекции, передающиеся преимущественно половым путем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А50-А64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642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74410443"/>
                  </a:ext>
                </a:extLst>
              </a:tr>
              <a:tr h="92925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острый полиомиелит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А80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58660906"/>
                  </a:ext>
                </a:extLst>
              </a:tr>
              <a:tr h="126115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…………..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69391416"/>
                  </a:ext>
                </a:extLst>
              </a:tr>
              <a:tr h="278777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травмы, отравления и некоторые другие последствия воздействия внешних причин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S00-T98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43096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35648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19020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753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11431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10485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5836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523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72393202"/>
                  </a:ext>
                </a:extLst>
              </a:tr>
              <a:tr h="475433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 переломы </a:t>
                      </a:r>
                      <a:endParaRPr lang="ru-RU" sz="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20.1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S02,S12,S22,</a:t>
                      </a:r>
                      <a:br>
                        <a:rPr lang="en-US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S32,S42,S52,</a:t>
                      </a:r>
                      <a:br>
                        <a:rPr lang="en-US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S62,S72,S82,</a:t>
                      </a:r>
                      <a:br>
                        <a:rPr lang="en-US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S92,T02,T08,</a:t>
                      </a:r>
                      <a:br>
                        <a:rPr lang="en-US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T10,T12,</a:t>
                      </a:r>
                      <a:br>
                        <a:rPr lang="en-US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T14.2</a:t>
                      </a:r>
                      <a:endParaRPr lang="en-US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13050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10928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4959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</a:t>
                      </a:r>
                      <a:endParaRPr lang="ru-RU" sz="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</a:t>
                      </a:r>
                      <a:endParaRPr lang="ru-RU" sz="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3155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2793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1336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06769462"/>
                  </a:ext>
                </a:extLst>
              </a:tr>
              <a:tr h="106202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 них: переломы черепа и лицевых костей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20.1.1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S02</a:t>
                      </a:r>
                      <a:endParaRPr lang="en-US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904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59671236"/>
                  </a:ext>
                </a:extLst>
              </a:tr>
              <a:tr h="106202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травма глаза и глазницы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20.2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S05</a:t>
                      </a:r>
                      <a:endParaRPr lang="en-US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403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14478626"/>
                  </a:ext>
                </a:extLst>
              </a:tr>
              <a:tr h="92925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внутричерепная травма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20.3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S06</a:t>
                      </a:r>
                      <a:endParaRPr lang="en-US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6459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6175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3850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1719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1669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841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52266227"/>
                  </a:ext>
                </a:extLst>
              </a:tr>
              <a:tr h="92925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термические и химические ожоги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20.4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T20-T30</a:t>
                      </a:r>
                      <a:endParaRPr lang="en-US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1194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1145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473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908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903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686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36192478"/>
                  </a:ext>
                </a:extLst>
              </a:tr>
              <a:tr h="199127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отравления лекарственными средствами, медикаментами и биологическими веществами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T36-T50</a:t>
                      </a:r>
                      <a:endParaRPr lang="en-US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1633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1603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1347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636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624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487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50504054"/>
                  </a:ext>
                </a:extLst>
              </a:tr>
              <a:tr h="92925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 отравление наркотиками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20.5.1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T40.0-T40.6</a:t>
                      </a:r>
                      <a:endParaRPr lang="en-US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8518659"/>
                  </a:ext>
                </a:extLst>
              </a:tr>
              <a:tr h="185853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токсическое действие веществ  преимущественно немедицинского назначения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20.6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T51-T65</a:t>
                      </a:r>
                      <a:endParaRPr lang="en-US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3221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3157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2626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484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475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364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84209899"/>
                  </a:ext>
                </a:extLst>
              </a:tr>
              <a:tr h="185853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……….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61481233"/>
                  </a:ext>
                </a:extLst>
              </a:tr>
              <a:tr h="106202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 токсическое действие алкоголя 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20.6.1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Т51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2641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2613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2217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31055455"/>
                  </a:ext>
                </a:extLst>
              </a:tr>
              <a:tr h="278777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Кроме того: факторы, влияющие на состояние здоровья населения и обращения в медицинские организации</a:t>
                      </a:r>
                      <a:endParaRPr lang="ru-RU" sz="5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Z00-Z99</a:t>
                      </a:r>
                      <a:endParaRPr lang="en-US" sz="5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1061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742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533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</a:t>
                      </a:r>
                      <a:endParaRPr lang="ru-RU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60168225"/>
                  </a:ext>
                </a:extLst>
              </a:tr>
            </a:tbl>
          </a:graphicData>
        </a:graphic>
      </p:graphicFrame>
      <p:sp>
        <p:nvSpPr>
          <p:cNvPr id="3" name="Овал 2"/>
          <p:cNvSpPr/>
          <p:nvPr/>
        </p:nvSpPr>
        <p:spPr>
          <a:xfrm>
            <a:off x="3191252" y="3720035"/>
            <a:ext cx="529818" cy="2710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6111" y="121921"/>
            <a:ext cx="9404723" cy="5138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формы 14 табл. 2001 и табл. 2000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Табл.2001 гр.1 ≤ Табл.2000 стр.20.0(гр.4+гр.8+гр.22+гр.28) (4688≤43096+770+11431+18)</a:t>
            </a:r>
            <a:br>
              <a:rPr lang="ru-RU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478809"/>
              </p:ext>
            </p:extLst>
          </p:nvPr>
        </p:nvGraphicFramePr>
        <p:xfrm>
          <a:off x="2124890" y="6084025"/>
          <a:ext cx="6932024" cy="647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7283">
                  <a:extLst>
                    <a:ext uri="{9D8B030D-6E8A-4147-A177-3AD203B41FA5}">
                      <a16:colId xmlns:a16="http://schemas.microsoft.com/office/drawing/2014/main" val="1391827213"/>
                    </a:ext>
                  </a:extLst>
                </a:gridCol>
                <a:gridCol w="1387283">
                  <a:extLst>
                    <a:ext uri="{9D8B030D-6E8A-4147-A177-3AD203B41FA5}">
                      <a16:colId xmlns:a16="http://schemas.microsoft.com/office/drawing/2014/main" val="1103178410"/>
                    </a:ext>
                  </a:extLst>
                </a:gridCol>
                <a:gridCol w="1387283">
                  <a:extLst>
                    <a:ext uri="{9D8B030D-6E8A-4147-A177-3AD203B41FA5}">
                      <a16:colId xmlns:a16="http://schemas.microsoft.com/office/drawing/2014/main" val="2014016636"/>
                    </a:ext>
                  </a:extLst>
                </a:gridCol>
                <a:gridCol w="1387283">
                  <a:extLst>
                    <a:ext uri="{9D8B030D-6E8A-4147-A177-3AD203B41FA5}">
                      <a16:colId xmlns:a16="http://schemas.microsoft.com/office/drawing/2014/main" val="1581147391"/>
                    </a:ext>
                  </a:extLst>
                </a:gridCol>
                <a:gridCol w="1382892">
                  <a:extLst>
                    <a:ext uri="{9D8B030D-6E8A-4147-A177-3AD203B41FA5}">
                      <a16:colId xmlns:a16="http://schemas.microsoft.com/office/drawing/2014/main" val="1590948009"/>
                    </a:ext>
                  </a:extLst>
                </a:gridCol>
              </a:tblGrid>
              <a:tr h="11487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(2001)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общего числа пациентов с травмами (стр. 20.0), пациенты: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2352271"/>
                  </a:ext>
                </a:extLst>
              </a:tr>
              <a:tr h="229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пострадавшие в ДТП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умерло: всего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в первые 0-30 суток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в первые 0-7 суток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66377532"/>
                  </a:ext>
                </a:extLst>
              </a:tr>
              <a:tr h="114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73654573"/>
                  </a:ext>
                </a:extLst>
              </a:tr>
              <a:tr h="1148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001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4688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81777512"/>
                  </a:ext>
                </a:extLst>
              </a:tr>
            </a:tbl>
          </a:graphicData>
        </a:graphic>
      </p:graphicFrame>
      <p:sp>
        <p:nvSpPr>
          <p:cNvPr id="7" name="Овал 6"/>
          <p:cNvSpPr/>
          <p:nvPr/>
        </p:nvSpPr>
        <p:spPr>
          <a:xfrm>
            <a:off x="4695355" y="3743777"/>
            <a:ext cx="435166" cy="2710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/>
          </a:p>
        </p:txBody>
      </p:sp>
      <p:sp>
        <p:nvSpPr>
          <p:cNvPr id="8" name="Овал 7"/>
          <p:cNvSpPr/>
          <p:nvPr/>
        </p:nvSpPr>
        <p:spPr>
          <a:xfrm>
            <a:off x="7053240" y="3720035"/>
            <a:ext cx="474618" cy="2710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/>
          </a:p>
        </p:txBody>
      </p:sp>
      <p:sp>
        <p:nvSpPr>
          <p:cNvPr id="9" name="Овал 8"/>
          <p:cNvSpPr/>
          <p:nvPr/>
        </p:nvSpPr>
        <p:spPr>
          <a:xfrm>
            <a:off x="8902335" y="3736746"/>
            <a:ext cx="500743" cy="2471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/>
          </a:p>
        </p:txBody>
      </p:sp>
      <p:sp>
        <p:nvSpPr>
          <p:cNvPr id="10" name="Овал 9"/>
          <p:cNvSpPr/>
          <p:nvPr/>
        </p:nvSpPr>
        <p:spPr>
          <a:xfrm>
            <a:off x="4506685" y="6543789"/>
            <a:ext cx="529818" cy="304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/>
          </a:p>
        </p:txBody>
      </p:sp>
      <p:cxnSp>
        <p:nvCxnSpPr>
          <p:cNvPr id="14" name="Прямая со стрелкой 13"/>
          <p:cNvCxnSpPr>
            <a:stCxn id="3" idx="7"/>
          </p:cNvCxnSpPr>
          <p:nvPr/>
        </p:nvCxnSpPr>
        <p:spPr>
          <a:xfrm flipV="1">
            <a:off x="3643480" y="969108"/>
            <a:ext cx="3538858" cy="27906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4695355" y="968692"/>
            <a:ext cx="3043865" cy="26053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6925935" y="1028564"/>
            <a:ext cx="1203845" cy="26053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8599352" y="980140"/>
            <a:ext cx="318589" cy="26512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0" idx="0"/>
          </p:cNvCxnSpPr>
          <p:nvPr/>
        </p:nvCxnSpPr>
        <p:spPr>
          <a:xfrm flipV="1">
            <a:off x="4771594" y="1095491"/>
            <a:ext cx="2187986" cy="544829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235130" y="1306281"/>
            <a:ext cx="330135" cy="2149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85258" y="6192927"/>
            <a:ext cx="448887" cy="23281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80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Объект 2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78" y="1371682"/>
            <a:ext cx="9675681" cy="449656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509390"/>
          </a:xfrm>
        </p:spPr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2001</a:t>
            </a:r>
            <a:endParaRPr lang="ru-RU" sz="2800" dirty="0"/>
          </a:p>
        </p:txBody>
      </p:sp>
      <p:sp>
        <p:nvSpPr>
          <p:cNvPr id="5" name="Овал 4"/>
          <p:cNvSpPr/>
          <p:nvPr/>
        </p:nvSpPr>
        <p:spPr>
          <a:xfrm>
            <a:off x="2615861" y="3366814"/>
            <a:ext cx="667910" cy="2623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665130" y="5578239"/>
            <a:ext cx="636105" cy="2345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 flipV="1">
            <a:off x="3574537" y="3385397"/>
            <a:ext cx="636105" cy="2734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606163" y="5569743"/>
            <a:ext cx="636105" cy="2345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548210" y="5561664"/>
            <a:ext cx="636105" cy="2345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537317" y="3397393"/>
            <a:ext cx="636105" cy="2345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477188" y="3385397"/>
            <a:ext cx="636105" cy="2345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489243" y="5554908"/>
            <a:ext cx="636105" cy="2345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2854524" y="3685808"/>
            <a:ext cx="128658" cy="187585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2461805" y="5804309"/>
            <a:ext cx="343129" cy="5339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4751426" y="3643956"/>
            <a:ext cx="207252" cy="189371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3342602" y="5804309"/>
            <a:ext cx="392132" cy="53001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920931" y="3693729"/>
            <a:ext cx="44550" cy="190766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4384876" y="5768166"/>
            <a:ext cx="252822" cy="6023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5616828" y="3609732"/>
            <a:ext cx="428274" cy="192342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5380299" y="5791514"/>
            <a:ext cx="236529" cy="63518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195126" y="6296721"/>
            <a:ext cx="7328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равенство</a:t>
            </a:r>
            <a:endParaRPr lang="ru-RU" sz="1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45212" y="6296720"/>
            <a:ext cx="84083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равенство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185791" y="6318155"/>
            <a:ext cx="9789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равенство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094770" y="6324513"/>
            <a:ext cx="145576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равенство</a:t>
            </a:r>
            <a:endParaRPr lang="ru-RU" sz="1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173392" y="1134534"/>
            <a:ext cx="193121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умерших в стационаре после 30 суток – это брак в работе учреждения (не правильная техника лечения и присоединенная инфекция), тяжелые пациенты умирают до 30 суток.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Добавлены графы для расчета летальности от ДТП.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67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l="3987" t="32416" r="39371" b="41464"/>
          <a:stretch/>
        </p:blipFill>
        <p:spPr>
          <a:xfrm>
            <a:off x="955442" y="1206319"/>
            <a:ext cx="8955590" cy="23502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550" y="342900"/>
            <a:ext cx="9906000" cy="742950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Межформенный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 Формы №14 и Формы №32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833" t="26482" r="53125" b="51481"/>
          <a:stretch/>
        </p:blipFill>
        <p:spPr>
          <a:xfrm>
            <a:off x="1085850" y="4476749"/>
            <a:ext cx="8420100" cy="2266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30878" y="1361263"/>
            <a:ext cx="152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14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78726" y="4997302"/>
            <a:ext cx="1424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32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7171" y="3721395"/>
            <a:ext cx="8006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 2100 стр. 001 гр. 2 ≥ т. 2247 стр. 001 гр. 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816549" y="3030279"/>
            <a:ext cx="616688" cy="329609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915247" y="5366634"/>
            <a:ext cx="616688" cy="329609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>
            <a:stCxn id="9" idx="4"/>
          </p:cNvCxnSpPr>
          <p:nvPr/>
        </p:nvCxnSpPr>
        <p:spPr>
          <a:xfrm flipH="1">
            <a:off x="4944140" y="3359888"/>
            <a:ext cx="180753" cy="44656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6241312" y="4090727"/>
            <a:ext cx="723014" cy="1275907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000211" y="1868523"/>
            <a:ext cx="188698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Пациенты после перенесенного инфаркта или инсульта могут быть направлены в организации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мед.реабилитации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либо в санатории. Если заполнены графы 4 и 5 необходимо предоставить пояснительную записку в какое учреждение направлены пациенты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18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140110"/>
            <a:ext cx="9404723" cy="44245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Межформенный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 Формы №14 и Формы №32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11" t="10259" r="52865" b="69395"/>
          <a:stretch/>
        </p:blipFill>
        <p:spPr>
          <a:xfrm>
            <a:off x="719189" y="655261"/>
            <a:ext cx="7393986" cy="22069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834" t="27777" r="33332" b="11667"/>
          <a:stretch/>
        </p:blipFill>
        <p:spPr>
          <a:xfrm>
            <a:off x="165074" y="3641698"/>
            <a:ext cx="5828170" cy="30155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t="28148" r="34687" b="11667"/>
          <a:stretch/>
        </p:blipFill>
        <p:spPr>
          <a:xfrm>
            <a:off x="6212681" y="3641698"/>
            <a:ext cx="5817643" cy="301552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453308" y="951271"/>
            <a:ext cx="17172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14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60623" y="3761169"/>
            <a:ext cx="1375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32</a:t>
            </a:r>
          </a:p>
        </p:txBody>
      </p:sp>
      <p:sp>
        <p:nvSpPr>
          <p:cNvPr id="8" name="Овал 7"/>
          <p:cNvSpPr/>
          <p:nvPr/>
        </p:nvSpPr>
        <p:spPr>
          <a:xfrm>
            <a:off x="2088768" y="2317918"/>
            <a:ext cx="580030" cy="218364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865426" y="4360460"/>
            <a:ext cx="368489" cy="129654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0961426" y="4325930"/>
            <a:ext cx="368489" cy="119829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85750" y="2934929"/>
            <a:ext cx="11487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Ф. 14 т. 2200 стр. 001 гр. 1 = ф. 32 т. 2250 стр. 001 гр. 6 + ф. 32 т. 2260 стр. 001 гр. 8 + ф. 14 т.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3000 стр.001 гр.(5+8)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>
            <a:stCxn id="8" idx="6"/>
          </p:cNvCxnSpPr>
          <p:nvPr/>
        </p:nvCxnSpPr>
        <p:spPr>
          <a:xfrm flipH="1">
            <a:off x="2031337" y="2427100"/>
            <a:ext cx="637461" cy="507829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9" idx="7"/>
          </p:cNvCxnSpPr>
          <p:nvPr/>
        </p:nvCxnSpPr>
        <p:spPr>
          <a:xfrm flipV="1">
            <a:off x="5179951" y="3304261"/>
            <a:ext cx="273401" cy="1075186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0" idx="1"/>
          </p:cNvCxnSpPr>
          <p:nvPr/>
        </p:nvCxnSpPr>
        <p:spPr>
          <a:xfrm flipH="1" flipV="1">
            <a:off x="7324725" y="3304261"/>
            <a:ext cx="3690665" cy="1039218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32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2300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71" t="10584" r="33731" b="64703"/>
          <a:stretch/>
        </p:blipFill>
        <p:spPr>
          <a:xfrm>
            <a:off x="732464" y="1604075"/>
            <a:ext cx="10370937" cy="22317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4645" y="4335836"/>
            <a:ext cx="109981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Каждое учреждение отчитывается только о своей работе с конкретным пациентом: если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стентирование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тромболитическая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терапия были выполнены пациенту в другом учреждении, в своем отчете не показывают.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Тромболитическая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терапия с последующим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стентированием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(гр. 6) заполняется если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тромболизис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был проведен в другом учреждении или в СМП (по материалам мед. документации – выписка из истории или карта вызова скорой помощи).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88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6092"/>
            <a:ext cx="5347063" cy="5904411"/>
          </a:xfrm>
        </p:spPr>
        <p:txBody>
          <a:bodyPr/>
          <a:lstStyle/>
          <a:p>
            <a:r>
              <a:rPr lang="ru-RU" sz="2000" dirty="0"/>
              <a:t>ПРИКАЗ Минздрава РФ от </a:t>
            </a:r>
            <a:r>
              <a:rPr lang="ru-RU" sz="2000" dirty="0" smtClean="0"/>
              <a:t>05.08.2022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/>
              <a:t>N 530н "ОБ УТВЕРЖДЕНИИ УНИФИЦИРОВАННЫХ ФОРМ МЕДИЦИНСКОЙ ДОКУМЕНТАЦИИ, ИСПОЛЬЗУЕМЫХ В МЕДИЦИНСКИХ ОРГАНИЗАЦИЯХ, ОКАЗЫВАЮЩИХ МЕДИЦИНСКУЮ ПОМОЩЬ В СТАЦИОНАРНЫХ УСЛОВИЯХ, В УСЛОВИЯХ ДНЕВНОГО СТАЦИОНАРА И ПОРЯДКОВ ИХ ВЕДЕНИЯ" (Зарегистрировано в Минюсте </a:t>
            </a:r>
            <a:r>
              <a:rPr lang="ru-RU" dirty="0"/>
              <a:t>РФ </a:t>
            </a:r>
            <a:r>
              <a:rPr lang="ru-RU" sz="2000" dirty="0"/>
              <a:t>18.10.2022 N 70594</a:t>
            </a:r>
            <a:r>
              <a:rPr lang="ru-RU" sz="2000" dirty="0" smtClean="0"/>
              <a:t>)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 smtClean="0"/>
              <a:t> </a:t>
            </a:r>
            <a:r>
              <a:rPr lang="ru-RU" sz="1800" dirty="0"/>
              <a:t>Настоящий приказ вступает в силу с 1 марта 2023 г. и действует 6 лет со дня его вступления в силу.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26330" y="1097280"/>
            <a:ext cx="4311333" cy="561702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330" y="296092"/>
            <a:ext cx="4311333" cy="641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7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95794"/>
            <a:ext cx="9404723" cy="609600"/>
          </a:xfrm>
        </p:spPr>
        <p:txBody>
          <a:bodyPr/>
          <a:lstStyle/>
          <a:p>
            <a:pPr algn="ctr"/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формы 14 табл. 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2300 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табл. 2000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6720" y="583474"/>
            <a:ext cx="10903132" cy="946966"/>
          </a:xfrm>
        </p:spPr>
        <p:txBody>
          <a:bodyPr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Табл.2300гр.1≤Табл.2000гр.4(стр.10.4.2+стр.10.4.3)+гр.8(стр.10.4.2+стр.10.4.3)   (4813≤4999+873+622+211)</a:t>
            </a:r>
          </a:p>
          <a:p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быть&gt;если есть пациенты поступившие с инфарктом миокарда переведенные в другие стационары!!!!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Табл.2300гр.7≤Табл.2000гр.8(стр.10.4.2+стр.10.4.3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(352≤622+211)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72224011"/>
              </p:ext>
            </p:extLst>
          </p:nvPr>
        </p:nvGraphicFramePr>
        <p:xfrm>
          <a:off x="426720" y="1602376"/>
          <a:ext cx="10903133" cy="40668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42367">
                  <a:extLst>
                    <a:ext uri="{9D8B030D-6E8A-4147-A177-3AD203B41FA5}">
                      <a16:colId xmlns:a16="http://schemas.microsoft.com/office/drawing/2014/main" val="796224280"/>
                    </a:ext>
                  </a:extLst>
                </a:gridCol>
                <a:gridCol w="575032">
                  <a:extLst>
                    <a:ext uri="{9D8B030D-6E8A-4147-A177-3AD203B41FA5}">
                      <a16:colId xmlns:a16="http://schemas.microsoft.com/office/drawing/2014/main" val="4100176884"/>
                    </a:ext>
                  </a:extLst>
                </a:gridCol>
                <a:gridCol w="902976">
                  <a:extLst>
                    <a:ext uri="{9D8B030D-6E8A-4147-A177-3AD203B41FA5}">
                      <a16:colId xmlns:a16="http://schemas.microsoft.com/office/drawing/2014/main" val="1171127399"/>
                    </a:ext>
                  </a:extLst>
                </a:gridCol>
                <a:gridCol w="682849">
                  <a:extLst>
                    <a:ext uri="{9D8B030D-6E8A-4147-A177-3AD203B41FA5}">
                      <a16:colId xmlns:a16="http://schemas.microsoft.com/office/drawing/2014/main" val="3691193245"/>
                    </a:ext>
                  </a:extLst>
                </a:gridCol>
                <a:gridCol w="772700">
                  <a:extLst>
                    <a:ext uri="{9D8B030D-6E8A-4147-A177-3AD203B41FA5}">
                      <a16:colId xmlns:a16="http://schemas.microsoft.com/office/drawing/2014/main" val="2811982631"/>
                    </a:ext>
                  </a:extLst>
                </a:gridCol>
                <a:gridCol w="772700">
                  <a:extLst>
                    <a:ext uri="{9D8B030D-6E8A-4147-A177-3AD203B41FA5}">
                      <a16:colId xmlns:a16="http://schemas.microsoft.com/office/drawing/2014/main" val="163854053"/>
                    </a:ext>
                  </a:extLst>
                </a:gridCol>
                <a:gridCol w="741250">
                  <a:extLst>
                    <a:ext uri="{9D8B030D-6E8A-4147-A177-3AD203B41FA5}">
                      <a16:colId xmlns:a16="http://schemas.microsoft.com/office/drawing/2014/main" val="215281580"/>
                    </a:ext>
                  </a:extLst>
                </a:gridCol>
                <a:gridCol w="795159">
                  <a:extLst>
                    <a:ext uri="{9D8B030D-6E8A-4147-A177-3AD203B41FA5}">
                      <a16:colId xmlns:a16="http://schemas.microsoft.com/office/drawing/2014/main" val="888369719"/>
                    </a:ext>
                  </a:extLst>
                </a:gridCol>
                <a:gridCol w="772700">
                  <a:extLst>
                    <a:ext uri="{9D8B030D-6E8A-4147-A177-3AD203B41FA5}">
                      <a16:colId xmlns:a16="http://schemas.microsoft.com/office/drawing/2014/main" val="4229969036"/>
                    </a:ext>
                  </a:extLst>
                </a:gridCol>
                <a:gridCol w="772700">
                  <a:extLst>
                    <a:ext uri="{9D8B030D-6E8A-4147-A177-3AD203B41FA5}">
                      <a16:colId xmlns:a16="http://schemas.microsoft.com/office/drawing/2014/main" val="2968840122"/>
                    </a:ext>
                  </a:extLst>
                </a:gridCol>
                <a:gridCol w="772700">
                  <a:extLst>
                    <a:ext uri="{9D8B030D-6E8A-4147-A177-3AD203B41FA5}">
                      <a16:colId xmlns:a16="http://schemas.microsoft.com/office/drawing/2014/main" val="909030999"/>
                    </a:ext>
                  </a:extLst>
                </a:gridCol>
              </a:tblGrid>
              <a:tr h="16415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(2000)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СОСТАВ ПАЦИЕНТОВ В СТАЦИОНАРЕ, СРОКИ И ИСХОДЫ ЛЕЧЕНИЯ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по ОКЕИ: человек - 792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38979"/>
                  </a:ext>
                </a:extLst>
              </a:tr>
              <a:tr h="96804"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51064851"/>
                  </a:ext>
                </a:extLst>
              </a:tr>
              <a:tr h="9680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болезни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</a:t>
                      </a:r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строки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по МКБ X пересмотра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А. Взрослые (18 лет и старше)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511004"/>
                  </a:ext>
                </a:extLst>
              </a:tr>
              <a:tr h="968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выписано пациентов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умерло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143903"/>
                  </a:ext>
                </a:extLst>
              </a:tr>
              <a:tr h="968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 доставленных по экстренным показаниям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 пациентов, доставленных скорой мед. помощью (из гр.5)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066611"/>
                  </a:ext>
                </a:extLst>
              </a:tr>
              <a:tr h="6283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проведено паталого-анатомических вскрытий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установлено расхождений диагнозов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проведено судебно-медицинских вскрытий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установлено расхождений диагнозов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96634250"/>
                  </a:ext>
                </a:extLst>
              </a:tr>
              <a:tr h="968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01054641"/>
                  </a:ext>
                </a:extLst>
              </a:tr>
              <a:tr h="96804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А00-Т98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673702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299101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126357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12093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8747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298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1506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36761481"/>
                  </a:ext>
                </a:extLst>
              </a:tr>
              <a:tr h="179540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 некоторые инфекционные и паразитарные болезни  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А00-В99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17202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7516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4051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519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0927378"/>
                  </a:ext>
                </a:extLst>
              </a:tr>
              <a:tr h="96804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 кишечные инфекции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А00-А09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5120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4803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3059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27769961"/>
                  </a:ext>
                </a:extLst>
              </a:tr>
              <a:tr h="96804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туберкулез органов дыхания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А15-</a:t>
                      </a: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A16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6651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297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98414098"/>
                  </a:ext>
                </a:extLst>
              </a:tr>
              <a:tr h="96804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менингококковая инфекция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А39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2944348"/>
                  </a:ext>
                </a:extLst>
              </a:tr>
              <a:tr h="96804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сепсис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А40-</a:t>
                      </a:r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A41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49335567"/>
                  </a:ext>
                </a:extLst>
              </a:tr>
              <a:tr h="179540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инфекции, передающиеся преимущественно половым путем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А50-А64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642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66037718"/>
                  </a:ext>
                </a:extLst>
              </a:tr>
              <a:tr h="96804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…………….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4626718"/>
                  </a:ext>
                </a:extLst>
              </a:tr>
              <a:tr h="96804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ишемические болезни сердца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10.4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I20- I25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49429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27743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15877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2148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96126192"/>
                  </a:ext>
                </a:extLst>
              </a:tr>
              <a:tr h="96804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нее: стенокардия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10.4.1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I20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29527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17141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8669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75744588"/>
                  </a:ext>
                </a:extLst>
              </a:tr>
              <a:tr h="179540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нее: нестабильная стенокардия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10.4.1.1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I20.0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11704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10974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5783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75613422"/>
                  </a:ext>
                </a:extLst>
              </a:tr>
              <a:tr h="96804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острый инфаркт миокарда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10.4.2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I21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4999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4885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3345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622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545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65536388"/>
                  </a:ext>
                </a:extLst>
              </a:tr>
              <a:tr h="96804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повторный инфаркт миокарда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10.4.3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I22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873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859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602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97876468"/>
                  </a:ext>
                </a:extLst>
              </a:tr>
              <a:tr h="179540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формы острых ишемических болезней сердца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10.4.4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I24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4897442"/>
                  </a:ext>
                </a:extLst>
              </a:tr>
              <a:tr h="96804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хроническая ишемическая болезнь сердца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10.4.5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I25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13978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4822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3228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871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37948088"/>
                  </a:ext>
                </a:extLst>
              </a:tr>
              <a:tr h="179540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нее: постинфарктный кардиосклероз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10.4.5.1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I25.8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2334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1008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03068540"/>
                  </a:ext>
                </a:extLst>
              </a:tr>
              <a:tr h="179540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формы легочно-сердечной недостаточности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10.5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I27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31596106"/>
                  </a:ext>
                </a:extLst>
              </a:tr>
              <a:tr h="96804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болезни сердца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10.6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I30-I51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19624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10929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5152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705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545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80851149"/>
                  </a:ext>
                </a:extLst>
              </a:tr>
              <a:tr h="179540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……….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35238569"/>
                  </a:ext>
                </a:extLst>
              </a:tr>
              <a:tr h="102595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 токсическое действие алкоголя 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20.6.1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Т51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2641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2613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2217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74089159"/>
                  </a:ext>
                </a:extLst>
              </a:tr>
              <a:tr h="269311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Кроме того: факторы, влияющие на состояние здоровья населения и обращения в медицинские организации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Z00-Z99</a:t>
                      </a:r>
                      <a:endParaRPr lang="en-US" sz="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1061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29394525"/>
                  </a:ext>
                </a:extLst>
              </a:tr>
            </a:tbl>
          </a:graphicData>
        </a:graphic>
      </p:graphicFrame>
      <p:graphicFrame>
        <p:nvGraphicFramePr>
          <p:cNvPr id="11" name="Объект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558729672"/>
              </p:ext>
            </p:extLst>
          </p:nvPr>
        </p:nvGraphicFramePr>
        <p:xfrm>
          <a:off x="426722" y="5761808"/>
          <a:ext cx="10903130" cy="1135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6548">
                  <a:extLst>
                    <a:ext uri="{9D8B030D-6E8A-4147-A177-3AD203B41FA5}">
                      <a16:colId xmlns:a16="http://schemas.microsoft.com/office/drawing/2014/main" val="2693971310"/>
                    </a:ext>
                  </a:extLst>
                </a:gridCol>
                <a:gridCol w="733751">
                  <a:extLst>
                    <a:ext uri="{9D8B030D-6E8A-4147-A177-3AD203B41FA5}">
                      <a16:colId xmlns:a16="http://schemas.microsoft.com/office/drawing/2014/main" val="1184164102"/>
                    </a:ext>
                  </a:extLst>
                </a:gridCol>
                <a:gridCol w="733751">
                  <a:extLst>
                    <a:ext uri="{9D8B030D-6E8A-4147-A177-3AD203B41FA5}">
                      <a16:colId xmlns:a16="http://schemas.microsoft.com/office/drawing/2014/main" val="1340752072"/>
                    </a:ext>
                  </a:extLst>
                </a:gridCol>
                <a:gridCol w="733751">
                  <a:extLst>
                    <a:ext uri="{9D8B030D-6E8A-4147-A177-3AD203B41FA5}">
                      <a16:colId xmlns:a16="http://schemas.microsoft.com/office/drawing/2014/main" val="927986020"/>
                    </a:ext>
                  </a:extLst>
                </a:gridCol>
                <a:gridCol w="966548">
                  <a:extLst>
                    <a:ext uri="{9D8B030D-6E8A-4147-A177-3AD203B41FA5}">
                      <a16:colId xmlns:a16="http://schemas.microsoft.com/office/drawing/2014/main" val="2861339814"/>
                    </a:ext>
                  </a:extLst>
                </a:gridCol>
                <a:gridCol w="1190504">
                  <a:extLst>
                    <a:ext uri="{9D8B030D-6E8A-4147-A177-3AD203B41FA5}">
                      <a16:colId xmlns:a16="http://schemas.microsoft.com/office/drawing/2014/main" val="680568613"/>
                    </a:ext>
                  </a:extLst>
                </a:gridCol>
                <a:gridCol w="1193451">
                  <a:extLst>
                    <a:ext uri="{9D8B030D-6E8A-4147-A177-3AD203B41FA5}">
                      <a16:colId xmlns:a16="http://schemas.microsoft.com/office/drawing/2014/main" val="1277803024"/>
                    </a:ext>
                  </a:extLst>
                </a:gridCol>
                <a:gridCol w="1438034">
                  <a:extLst>
                    <a:ext uri="{9D8B030D-6E8A-4147-A177-3AD203B41FA5}">
                      <a16:colId xmlns:a16="http://schemas.microsoft.com/office/drawing/2014/main" val="2253801817"/>
                    </a:ext>
                  </a:extLst>
                </a:gridCol>
                <a:gridCol w="733751">
                  <a:extLst>
                    <a:ext uri="{9D8B030D-6E8A-4147-A177-3AD203B41FA5}">
                      <a16:colId xmlns:a16="http://schemas.microsoft.com/office/drawing/2014/main" val="2325512275"/>
                    </a:ext>
                  </a:extLst>
                </a:gridCol>
                <a:gridCol w="1107994">
                  <a:extLst>
                    <a:ext uri="{9D8B030D-6E8A-4147-A177-3AD203B41FA5}">
                      <a16:colId xmlns:a16="http://schemas.microsoft.com/office/drawing/2014/main" val="2213262055"/>
                    </a:ext>
                  </a:extLst>
                </a:gridCol>
                <a:gridCol w="1105047">
                  <a:extLst>
                    <a:ext uri="{9D8B030D-6E8A-4147-A177-3AD203B41FA5}">
                      <a16:colId xmlns:a16="http://schemas.microsoft.com/office/drawing/2014/main" val="4260497215"/>
                    </a:ext>
                  </a:extLst>
                </a:gridCol>
              </a:tblGrid>
              <a:tr h="12424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(2300)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Поступило пациентов с инфарктом миокарда в стационар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 общего числа умерших  умерло пациентов с инфарктом миокарда (стр. 10.4.2+10.4.3) в первые 24 часа после поступления в стационар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в возрасте до 65 лет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 числа умерших в первые в 24 часа поступления в стационар пациентов с инфарктом миокарда проведена: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028531"/>
                  </a:ext>
                </a:extLst>
              </a:tr>
              <a:tr h="2304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первые сутки от начала заболевания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в первые 12 часов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в первые 2 часа (из гр.2)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проведена  (из гр. 1)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2324512"/>
                  </a:ext>
                </a:extLst>
              </a:tr>
              <a:tr h="3547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effectLst/>
                          <a:latin typeface="Tahoma" panose="020B0604030504040204" pitchFamily="34" charset="0"/>
                        </a:rPr>
                        <a:t>тромболитическая</a:t>
                      </a:r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 терапия,</a:t>
                      </a:r>
                      <a:r>
                        <a:rPr lang="ru-RU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 в условиях СМП и стационара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стентирование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тромболитическая</a:t>
                      </a: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терапия с последующим </a:t>
                      </a:r>
                      <a:r>
                        <a:rPr lang="ru-RU" sz="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стентированием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тромболитическая терапия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стентирование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700413789"/>
                  </a:ext>
                </a:extLst>
              </a:tr>
              <a:tr h="1242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99139227"/>
                  </a:ext>
                </a:extLst>
              </a:tr>
              <a:tr h="1242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001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4813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3172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847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1332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25420877"/>
                  </a:ext>
                </a:extLst>
              </a:tr>
            </a:tbl>
          </a:graphicData>
        </a:graphic>
      </p:graphicFrame>
      <p:sp>
        <p:nvSpPr>
          <p:cNvPr id="9" name="Овал 8"/>
          <p:cNvSpPr/>
          <p:nvPr/>
        </p:nvSpPr>
        <p:spPr>
          <a:xfrm>
            <a:off x="5554777" y="4180114"/>
            <a:ext cx="525097" cy="2351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895372" y="4180114"/>
            <a:ext cx="539661" cy="2264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744776" y="6574959"/>
            <a:ext cx="525097" cy="2264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014948" y="6609793"/>
            <a:ext cx="525097" cy="22642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>
              <a:ln>
                <a:solidFill>
                  <a:srgbClr val="FF0000"/>
                </a:solidFill>
              </a:ln>
            </a:endParaRPr>
          </a:p>
        </p:txBody>
      </p:sp>
      <p:cxnSp>
        <p:nvCxnSpPr>
          <p:cNvPr id="15" name="Прямая со стрелкой 14"/>
          <p:cNvCxnSpPr>
            <a:stCxn id="9" idx="0"/>
          </p:cNvCxnSpPr>
          <p:nvPr/>
        </p:nvCxnSpPr>
        <p:spPr>
          <a:xfrm flipV="1">
            <a:off x="5817326" y="821830"/>
            <a:ext cx="1705246" cy="33582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8165202" y="797931"/>
            <a:ext cx="112294" cy="33821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2" idx="0"/>
          </p:cNvCxnSpPr>
          <p:nvPr/>
        </p:nvCxnSpPr>
        <p:spPr>
          <a:xfrm flipV="1">
            <a:off x="2007325" y="777330"/>
            <a:ext cx="4828904" cy="57976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3" idx="1"/>
          </p:cNvCxnSpPr>
          <p:nvPr/>
        </p:nvCxnSpPr>
        <p:spPr>
          <a:xfrm flipH="1" flipV="1">
            <a:off x="4876800" y="1530440"/>
            <a:ext cx="3215047" cy="51125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0" idx="1"/>
          </p:cNvCxnSpPr>
          <p:nvPr/>
        </p:nvCxnSpPr>
        <p:spPr>
          <a:xfrm flipH="1" flipV="1">
            <a:off x="5225141" y="1463040"/>
            <a:ext cx="2749263" cy="27502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Скругленный прямоугольник 3"/>
          <p:cNvSpPr/>
          <p:nvPr/>
        </p:nvSpPr>
        <p:spPr>
          <a:xfrm>
            <a:off x="426720" y="1602376"/>
            <a:ext cx="362989" cy="23473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51707" y="6084915"/>
            <a:ext cx="362989" cy="21613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96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2301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95" t="10103" r="66247" b="69629"/>
          <a:stretch/>
        </p:blipFill>
        <p:spPr>
          <a:xfrm>
            <a:off x="348342" y="971523"/>
            <a:ext cx="5251269" cy="19129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64634" y="1253083"/>
            <a:ext cx="5364480" cy="1200329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Стр. 001 гр. 1 ≤ табл. 2000 стр. 10.7.1-10.7.5 (гр. 3 (выписано всего) + гр. 8 (умерло всего));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гр. 2 ≤ гр. 1; гр. 3 ≤ гр. 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753589" y="2168391"/>
            <a:ext cx="889462" cy="407324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2643051" y="1715589"/>
            <a:ext cx="3521583" cy="6564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840" y="2999082"/>
            <a:ext cx="9097645" cy="291505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497874" y="6237740"/>
            <a:ext cx="8011886" cy="444137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Добавлена таблица 2301_1 с переносом  данных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2360023" y="5914139"/>
            <a:ext cx="522514" cy="2776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6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58189"/>
            <a:ext cx="9404723" cy="4488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формы 14 табл. 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2301 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табл. 2000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9632" y="565265"/>
            <a:ext cx="10341029" cy="844428"/>
          </a:xfrm>
        </p:spPr>
        <p:txBody>
          <a:bodyPr>
            <a:no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Табл.2301гр.1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Табл.2000гр.4(стр.10.7.1+стр.10.7.2+стр.10.7.3+стр.10.7.4+стр.10.7.5)+гр.8(стр.10.7.1+стр.10.7.2+стр.10.7.3+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стр.10.7.4)  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(12349 ≤ 314+918+11028+1001+150+90+654+1876+135)</a:t>
            </a:r>
            <a:endParaRPr lang="ru-RU" sz="14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18919423"/>
              </p:ext>
            </p:extLst>
          </p:nvPr>
        </p:nvGraphicFramePr>
        <p:xfrm>
          <a:off x="149632" y="1451257"/>
          <a:ext cx="11920445" cy="42051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54232">
                  <a:extLst>
                    <a:ext uri="{9D8B030D-6E8A-4147-A177-3AD203B41FA5}">
                      <a16:colId xmlns:a16="http://schemas.microsoft.com/office/drawing/2014/main" val="3280250254"/>
                    </a:ext>
                  </a:extLst>
                </a:gridCol>
                <a:gridCol w="628683">
                  <a:extLst>
                    <a:ext uri="{9D8B030D-6E8A-4147-A177-3AD203B41FA5}">
                      <a16:colId xmlns:a16="http://schemas.microsoft.com/office/drawing/2014/main" val="3491090339"/>
                    </a:ext>
                  </a:extLst>
                </a:gridCol>
                <a:gridCol w="987231">
                  <a:extLst>
                    <a:ext uri="{9D8B030D-6E8A-4147-A177-3AD203B41FA5}">
                      <a16:colId xmlns:a16="http://schemas.microsoft.com/office/drawing/2014/main" val="1129783550"/>
                    </a:ext>
                  </a:extLst>
                </a:gridCol>
                <a:gridCol w="746561">
                  <a:extLst>
                    <a:ext uri="{9D8B030D-6E8A-4147-A177-3AD203B41FA5}">
                      <a16:colId xmlns:a16="http://schemas.microsoft.com/office/drawing/2014/main" val="147978562"/>
                    </a:ext>
                  </a:extLst>
                </a:gridCol>
                <a:gridCol w="844795">
                  <a:extLst>
                    <a:ext uri="{9D8B030D-6E8A-4147-A177-3AD203B41FA5}">
                      <a16:colId xmlns:a16="http://schemas.microsoft.com/office/drawing/2014/main" val="3873237823"/>
                    </a:ext>
                  </a:extLst>
                </a:gridCol>
                <a:gridCol w="844795">
                  <a:extLst>
                    <a:ext uri="{9D8B030D-6E8A-4147-A177-3AD203B41FA5}">
                      <a16:colId xmlns:a16="http://schemas.microsoft.com/office/drawing/2014/main" val="2429965956"/>
                    </a:ext>
                  </a:extLst>
                </a:gridCol>
                <a:gridCol w="810412">
                  <a:extLst>
                    <a:ext uri="{9D8B030D-6E8A-4147-A177-3AD203B41FA5}">
                      <a16:colId xmlns:a16="http://schemas.microsoft.com/office/drawing/2014/main" val="345500851"/>
                    </a:ext>
                  </a:extLst>
                </a:gridCol>
                <a:gridCol w="869351">
                  <a:extLst>
                    <a:ext uri="{9D8B030D-6E8A-4147-A177-3AD203B41FA5}">
                      <a16:colId xmlns:a16="http://schemas.microsoft.com/office/drawing/2014/main" val="1925550649"/>
                    </a:ext>
                  </a:extLst>
                </a:gridCol>
                <a:gridCol w="844795">
                  <a:extLst>
                    <a:ext uri="{9D8B030D-6E8A-4147-A177-3AD203B41FA5}">
                      <a16:colId xmlns:a16="http://schemas.microsoft.com/office/drawing/2014/main" val="563636822"/>
                    </a:ext>
                  </a:extLst>
                </a:gridCol>
                <a:gridCol w="844795">
                  <a:extLst>
                    <a:ext uri="{9D8B030D-6E8A-4147-A177-3AD203B41FA5}">
                      <a16:colId xmlns:a16="http://schemas.microsoft.com/office/drawing/2014/main" val="1246926260"/>
                    </a:ext>
                  </a:extLst>
                </a:gridCol>
                <a:gridCol w="844795">
                  <a:extLst>
                    <a:ext uri="{9D8B030D-6E8A-4147-A177-3AD203B41FA5}">
                      <a16:colId xmlns:a16="http://schemas.microsoft.com/office/drawing/2014/main" val="2232816708"/>
                    </a:ext>
                  </a:extLst>
                </a:gridCol>
              </a:tblGrid>
              <a:tr h="13570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</a:rPr>
                        <a:t>(2000)</a:t>
                      </a:r>
                      <a:endParaRPr lang="ru-RU" sz="8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1. СОСТАВ ПАЦИЕНТОВ В СТАЦИОНАРЕ, СРОКИ И ИСХОДЫ ЛЕЧЕНИЯ</a:t>
                      </a:r>
                      <a:endParaRPr lang="ru-RU" sz="8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111254"/>
                  </a:ext>
                </a:extLst>
              </a:tr>
              <a:tr h="135708"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74461243"/>
                  </a:ext>
                </a:extLst>
              </a:tr>
              <a:tr h="13570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Наименование болезни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N </a:t>
                      </a:r>
                      <a:r>
                        <a:rPr lang="ru-RU" sz="800" u="none" strike="noStrike" dirty="0">
                          <a:effectLst/>
                        </a:rPr>
                        <a:t>строки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Код по МКБ X пересмотра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А. Взрослые (18 лет и старше)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777803"/>
                  </a:ext>
                </a:extLst>
              </a:tr>
              <a:tr h="1357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выписано пациентов</a:t>
                      </a:r>
                      <a:endParaRPr lang="ru-RU" sz="9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умерло</a:t>
                      </a:r>
                      <a:endParaRPr lang="ru-RU" sz="9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941023"/>
                  </a:ext>
                </a:extLst>
              </a:tr>
              <a:tr h="1357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всего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из них: доставленных по экстренным показаниям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из них: пациентов, доставленных скорой мед. помощью (из гр.5)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всего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из них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773034"/>
                  </a:ext>
                </a:extLst>
              </a:tr>
              <a:tr h="6785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проведено паталого-анатомических вскрытий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из них установлено расхождений диагнозов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проведено судебно-медицинских вскрытий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из них установлено расхождений диагнозов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65730714"/>
                  </a:ext>
                </a:extLst>
              </a:tr>
              <a:tr h="1357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8401624"/>
                  </a:ext>
                </a:extLst>
              </a:tr>
              <a:tr h="13570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Всего</a:t>
                      </a:r>
                      <a:endParaRPr lang="ru-RU" sz="8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1.0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А00-Т98</a:t>
                      </a:r>
                      <a:endParaRPr lang="ru-RU" sz="8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673702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299101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126357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12093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8747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298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1506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97677081"/>
                  </a:ext>
                </a:extLst>
              </a:tr>
              <a:tr h="13570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в том числе: некоторые инфекционные и паразитарные болезни  </a:t>
                      </a:r>
                      <a:endParaRPr lang="ru-RU" sz="8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2.0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А00-В99</a:t>
                      </a:r>
                      <a:endParaRPr lang="ru-RU" sz="8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17202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7516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4051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519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470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9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38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3808597"/>
                  </a:ext>
                </a:extLst>
              </a:tr>
              <a:tr h="13570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……………………..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65836722"/>
                  </a:ext>
                </a:extLst>
              </a:tr>
              <a:tr h="13570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фибрилляция и трепетание предсердий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10.6.8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I48</a:t>
                      </a:r>
                      <a:endParaRPr lang="en-US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10535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6628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3389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X</a:t>
                      </a:r>
                      <a:endParaRPr lang="en-US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X</a:t>
                      </a:r>
                      <a:endParaRPr lang="en-US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X</a:t>
                      </a:r>
                      <a:endParaRPr lang="en-US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X</a:t>
                      </a:r>
                      <a:endParaRPr lang="en-US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X</a:t>
                      </a:r>
                      <a:endParaRPr lang="en-US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81101937"/>
                  </a:ext>
                </a:extLst>
              </a:tr>
              <a:tr h="13570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синдром слабости синусового узла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10.6.9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I49.5</a:t>
                      </a:r>
                      <a:endParaRPr lang="en-US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162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76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34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39621475"/>
                  </a:ext>
                </a:extLst>
              </a:tr>
              <a:tr h="13570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цереброваскулярные болезни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10.7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I60-I69</a:t>
                      </a:r>
                      <a:endParaRPr lang="en-US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42192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17699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12625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3158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2381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47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176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08914338"/>
                  </a:ext>
                </a:extLst>
              </a:tr>
              <a:tr h="13570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из них: субарахноидальное кровоизлияние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10.7.1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I60</a:t>
                      </a:r>
                      <a:endParaRPr lang="en-US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314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223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139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90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73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9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0355926"/>
                  </a:ext>
                </a:extLst>
              </a:tr>
              <a:tr h="13570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внутримозговые и другие внутричерепные кровоизлияния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10.7.2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I61,I62</a:t>
                      </a:r>
                      <a:endParaRPr lang="en-US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918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801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661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654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528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15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58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14296074"/>
                  </a:ext>
                </a:extLst>
              </a:tr>
              <a:tr h="13570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инфаркт мозга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10.7.3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I63</a:t>
                      </a:r>
                      <a:endParaRPr lang="en-US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11028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10220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7877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1876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1607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28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88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52066070"/>
                  </a:ext>
                </a:extLst>
              </a:tr>
              <a:tr h="13570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инсульт неуточненный, как кровоизлияние или инфаркт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10.7.4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I64</a:t>
                      </a:r>
                      <a:endParaRPr lang="en-US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1001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771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623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135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79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9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99321533"/>
                  </a:ext>
                </a:extLst>
              </a:tr>
              <a:tr h="27141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закупорка и стеноз прецеребральных, церебральных артерий, не приводящие к инфаркту мозга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10.7.5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I65- I66</a:t>
                      </a:r>
                      <a:endParaRPr lang="en-US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150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2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X</a:t>
                      </a:r>
                      <a:endParaRPr lang="en-US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X</a:t>
                      </a:r>
                      <a:endParaRPr lang="en-US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X</a:t>
                      </a:r>
                      <a:endParaRPr lang="en-US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X</a:t>
                      </a:r>
                      <a:endParaRPr lang="en-US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X</a:t>
                      </a:r>
                      <a:endParaRPr lang="en-US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89845347"/>
                  </a:ext>
                </a:extLst>
              </a:tr>
              <a:tr h="13246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другие цереброваскулярные болезни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10.7.6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I67</a:t>
                      </a:r>
                      <a:endParaRPr lang="en-US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28781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5682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3323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403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94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12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17650757"/>
                  </a:ext>
                </a:extLst>
              </a:tr>
              <a:tr h="13570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из них: церебральный атеросклероз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10.7.6.1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I67.2</a:t>
                      </a:r>
                      <a:endParaRPr lang="en-US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1616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121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35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50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19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8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97526797"/>
                  </a:ext>
                </a:extLst>
              </a:tr>
              <a:tr h="27141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атеросклероз артерий конечностей, тромбангиит облитерирующий 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10.8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I70.2, I73.1</a:t>
                      </a:r>
                      <a:endParaRPr lang="en-US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4929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1805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542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112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97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25518504"/>
                  </a:ext>
                </a:extLst>
              </a:tr>
              <a:tr h="13570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……….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63797518"/>
                  </a:ext>
                </a:extLst>
              </a:tr>
              <a:tr h="13570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из них: токсическое действие алкоголя 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20.6.1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Т51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2641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2613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2217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36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34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21689672"/>
                  </a:ext>
                </a:extLst>
              </a:tr>
              <a:tr h="27141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Кроме того: факторы, влияющие на состояние здоровья населения и обращения в медицинские организации</a:t>
                      </a:r>
                      <a:endParaRPr lang="ru-RU" sz="8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22.0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Z00-Z99</a:t>
                      </a:r>
                      <a:endParaRPr lang="en-US" sz="8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1061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243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147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X</a:t>
                      </a:r>
                      <a:endParaRPr lang="en-US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X</a:t>
                      </a:r>
                      <a:endParaRPr lang="en-US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X</a:t>
                      </a:r>
                      <a:endParaRPr lang="en-US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X</a:t>
                      </a:r>
                      <a:endParaRPr lang="en-US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X</a:t>
                      </a:r>
                      <a:endParaRPr lang="en-US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56981485"/>
                  </a:ext>
                </a:extLst>
              </a:tr>
            </a:tbl>
          </a:graphicData>
        </a:graphic>
      </p:graphicFrame>
      <p:graphicFrame>
        <p:nvGraphicFramePr>
          <p:cNvPr id="10" name="Объект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252927184"/>
              </p:ext>
            </p:extLst>
          </p:nvPr>
        </p:nvGraphicFramePr>
        <p:xfrm>
          <a:off x="2103120" y="5852276"/>
          <a:ext cx="8231596" cy="9225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7899">
                  <a:extLst>
                    <a:ext uri="{9D8B030D-6E8A-4147-A177-3AD203B41FA5}">
                      <a16:colId xmlns:a16="http://schemas.microsoft.com/office/drawing/2014/main" val="1314189175"/>
                    </a:ext>
                  </a:extLst>
                </a:gridCol>
                <a:gridCol w="2057899">
                  <a:extLst>
                    <a:ext uri="{9D8B030D-6E8A-4147-A177-3AD203B41FA5}">
                      <a16:colId xmlns:a16="http://schemas.microsoft.com/office/drawing/2014/main" val="210056268"/>
                    </a:ext>
                  </a:extLst>
                </a:gridCol>
                <a:gridCol w="2057899">
                  <a:extLst>
                    <a:ext uri="{9D8B030D-6E8A-4147-A177-3AD203B41FA5}">
                      <a16:colId xmlns:a16="http://schemas.microsoft.com/office/drawing/2014/main" val="259005584"/>
                    </a:ext>
                  </a:extLst>
                </a:gridCol>
                <a:gridCol w="2057899">
                  <a:extLst>
                    <a:ext uri="{9D8B030D-6E8A-4147-A177-3AD203B41FA5}">
                      <a16:colId xmlns:a16="http://schemas.microsoft.com/office/drawing/2014/main" val="2563021410"/>
                    </a:ext>
                  </a:extLst>
                </a:gridCol>
              </a:tblGrid>
              <a:tr h="21052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(2301)</a:t>
                      </a:r>
                      <a:endParaRPr lang="ru-RU" sz="8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874" marR="8874" marT="8874" marB="0" anchor="ctr"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Поступило пациентов с острыми цереброваскулярными болезнями  (стр. 10.7.1-10.7.5)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874" marR="8874" marT="8874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063499"/>
                  </a:ext>
                </a:extLst>
              </a:tr>
              <a:tr h="4131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в первые сутки от начала заболевания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874" marR="8874" marT="88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из них в первые 6 часов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874" marR="8874" marT="88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из них проведена </a:t>
                      </a:r>
                      <a:r>
                        <a:rPr lang="ru-RU" sz="800" u="none" strike="noStrike" dirty="0" err="1">
                          <a:effectLst/>
                        </a:rPr>
                        <a:t>тромболитическая</a:t>
                      </a:r>
                      <a:r>
                        <a:rPr lang="ru-RU" sz="800" u="none" strike="noStrike" dirty="0">
                          <a:effectLst/>
                        </a:rPr>
                        <a:t> терапия в первые 6 часов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874" marR="8874" marT="8874" marB="0"/>
                </a:tc>
                <a:extLst>
                  <a:ext uri="{0D108BD9-81ED-4DB2-BD59-A6C34878D82A}">
                    <a16:rowId xmlns:a16="http://schemas.microsoft.com/office/drawing/2014/main" val="3343677145"/>
                  </a:ext>
                </a:extLst>
              </a:tr>
              <a:tr h="1494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874" marR="8874" marT="8874" marB="0" anchor="ctr"/>
                </a:tc>
                <a:extLst>
                  <a:ext uri="{0D108BD9-81ED-4DB2-BD59-A6C34878D82A}">
                    <a16:rowId xmlns:a16="http://schemas.microsoft.com/office/drawing/2014/main" val="3206085227"/>
                  </a:ext>
                </a:extLst>
              </a:tr>
              <a:tr h="1494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001</a:t>
                      </a:r>
                      <a:endParaRPr lang="ru-RU" sz="7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874" marR="8874" marT="887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12349</a:t>
                      </a:r>
                      <a:endParaRPr lang="ru-RU" sz="9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874" marR="8874" marT="88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7075</a:t>
                      </a:r>
                      <a:endParaRPr lang="ru-RU" sz="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874" marR="8874" marT="88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194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874" marR="8874" marT="8874" marB="0" anchor="b"/>
                </a:tc>
                <a:extLst>
                  <a:ext uri="{0D108BD9-81ED-4DB2-BD59-A6C34878D82A}">
                    <a16:rowId xmlns:a16="http://schemas.microsoft.com/office/drawing/2014/main" val="166283039"/>
                  </a:ext>
                </a:extLst>
              </a:tr>
            </a:tbl>
          </a:graphicData>
        </a:graphic>
      </p:graphicFrame>
      <p:sp>
        <p:nvSpPr>
          <p:cNvPr id="8" name="Овал 7"/>
          <p:cNvSpPr/>
          <p:nvPr/>
        </p:nvSpPr>
        <p:spPr>
          <a:xfrm>
            <a:off x="5779186" y="3749039"/>
            <a:ext cx="538487" cy="8562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369878" y="3749039"/>
            <a:ext cx="390525" cy="6151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840611" y="6533804"/>
            <a:ext cx="418874" cy="2826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cxnSp>
        <p:nvCxnSpPr>
          <p:cNvPr id="13" name="Прямая со стрелкой 12"/>
          <p:cNvCxnSpPr>
            <a:stCxn id="11" idx="1"/>
          </p:cNvCxnSpPr>
          <p:nvPr/>
        </p:nvCxnSpPr>
        <p:spPr>
          <a:xfrm flipH="1" flipV="1">
            <a:off x="556953" y="1346662"/>
            <a:ext cx="5345001" cy="52285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8" idx="1"/>
          </p:cNvCxnSpPr>
          <p:nvPr/>
        </p:nvCxnSpPr>
        <p:spPr>
          <a:xfrm flipH="1" flipV="1">
            <a:off x="2277687" y="1346662"/>
            <a:ext cx="3580359" cy="25277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9" idx="1"/>
          </p:cNvCxnSpPr>
          <p:nvPr/>
        </p:nvCxnSpPr>
        <p:spPr>
          <a:xfrm flipH="1" flipV="1">
            <a:off x="3840480" y="1346662"/>
            <a:ext cx="4586589" cy="24924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149632" y="1451258"/>
            <a:ext cx="407321" cy="1614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909455" y="6143849"/>
            <a:ext cx="448887" cy="2070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93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2400 и 2500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95" t="10104" r="67523" b="71166"/>
          <a:stretch/>
        </p:blipFill>
        <p:spPr>
          <a:xfrm>
            <a:off x="469844" y="1868084"/>
            <a:ext cx="4416347" cy="15165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223" t="10906" r="54926" b="70379"/>
          <a:stretch/>
        </p:blipFill>
        <p:spPr>
          <a:xfrm>
            <a:off x="5072442" y="1731606"/>
            <a:ext cx="6728443" cy="1653039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5727469" y="2111433"/>
            <a:ext cx="1255222" cy="3241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9119062" y="2111433"/>
            <a:ext cx="847898" cy="3241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50134" y="3613430"/>
            <a:ext cx="5198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Табл. 2400 стр. 001 гр. 1 ≤ табл. 2000 стр. 16 гр. 8;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гр. 2 ≤ гр. 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391856" y="2874935"/>
            <a:ext cx="357447" cy="149629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72443" y="3549480"/>
            <a:ext cx="6728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по таблице 2500 должны быть меньше общего числа умерших из таблицы 2000 гр. 8 (взрослые) и гр. 28 (дети).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29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422" y="957685"/>
            <a:ext cx="10155219" cy="1268502"/>
          </a:xfrm>
        </p:spPr>
        <p:txBody>
          <a:bodyPr/>
          <a:lstStyle/>
          <a:p>
            <a:r>
              <a:rPr lang="ru-RU" sz="1800" dirty="0" smtClean="0"/>
              <a:t>В Табл.2600 </a:t>
            </a:r>
            <a:br>
              <a:rPr lang="ru-RU" sz="1800" dirty="0" smtClean="0"/>
            </a:br>
            <a:r>
              <a:rPr lang="ru-RU" sz="1800" dirty="0" smtClean="0"/>
              <a:t> стр.009, которая включает в себя сумму строк 001+003+005+007+007.1, </a:t>
            </a:r>
            <a:br>
              <a:rPr lang="ru-RU" sz="1800" dirty="0" smtClean="0"/>
            </a:br>
            <a:r>
              <a:rPr lang="ru-RU" sz="1800" dirty="0" smtClean="0"/>
              <a:t> стр. 0010=002+004+006+008+008.1</a:t>
            </a: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846" t="34576" r="54005" b="33980"/>
          <a:stretch/>
        </p:blipFill>
        <p:spPr>
          <a:xfrm>
            <a:off x="681999" y="2023162"/>
            <a:ext cx="5993121" cy="42149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58000" y="2376312"/>
            <a:ext cx="52103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Направленных поликлиникой должно быть меньше или равно всего выписанных минус доставленных скорой помощью. Обратились самостоятельно = всего выписанных – доставленные скорой помощью – направленные поликлиникой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09645" y="284340"/>
            <a:ext cx="23485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2600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1601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91440"/>
            <a:ext cx="9404723" cy="689956"/>
          </a:xfrm>
        </p:spPr>
        <p:txBody>
          <a:bodyPr>
            <a:normAutofit/>
          </a:bodyPr>
          <a:lstStyle/>
          <a:p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Межформенный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 Формы №14 с Формой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1-ДЕТИ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9687" t="33519" r="53854" b="44259"/>
          <a:stretch/>
        </p:blipFill>
        <p:spPr>
          <a:xfrm>
            <a:off x="509772" y="4315497"/>
            <a:ext cx="4838700" cy="228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67150" y="4362450"/>
            <a:ext cx="1238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14</a:t>
            </a:r>
            <a:endParaRPr lang="ru-RU" sz="1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33425" y="5800724"/>
            <a:ext cx="857250" cy="21907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791075" y="5781674"/>
            <a:ext cx="457200" cy="2381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49705" y="781396"/>
            <a:ext cx="532447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14 табл.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2600 стр. 004 (в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детей) должно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ыть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больше чем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Форме 1-ДЕТИ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табл. 2000 стр. 21 (сотрудниками органов внутренних дел).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 Единичная разница может быть, если в МО дети были доставлены сотрудниками соц. служб, сотрудниками здравоохранения либо другими органами. При расхождении предоставить объяснительную. 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Форма14 Табл.2600 стр.4  ≥ Форма 1-дети Табл.2000 стр.21 гр.3 </a:t>
            </a: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978" y="1307040"/>
            <a:ext cx="6236246" cy="4801270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6038535" y="2732565"/>
            <a:ext cx="3819568" cy="29609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1504023" y="2595155"/>
            <a:ext cx="604201" cy="39188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159376" y="1384391"/>
            <a:ext cx="1571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1-ДЕТИ</a:t>
            </a:r>
            <a:endParaRPr lang="ru-RU" sz="1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47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7155" y="452718"/>
            <a:ext cx="6973679" cy="1400530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Таблицы 2700 и 2800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t="11081" r="50000" b="65913"/>
          <a:stretch/>
        </p:blipFill>
        <p:spPr>
          <a:xfrm>
            <a:off x="2481372" y="1168474"/>
            <a:ext cx="5993687" cy="1551229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 rotWithShape="1">
          <a:blip r:embed="rId3"/>
          <a:srcRect l="396" t="10659" r="45577" b="61598"/>
          <a:stretch/>
        </p:blipFill>
        <p:spPr>
          <a:xfrm>
            <a:off x="423949" y="4138202"/>
            <a:ext cx="7692371" cy="22219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81372" y="2881652"/>
            <a:ext cx="5993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Направлены для оказания мед. помощи в стационарных условиях – переадресовано в другой стационар по профилю оказания помощи или из-за отсутствия  свободных коек.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16320" y="3956519"/>
            <a:ext cx="40036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2800 – работа реанимационного отделения (п. 26 Карты выбывшего из стационара Ф. 066/У), форма 003/У (Карта стационарного пациента).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Обращаем внимание на то, что стр. 001 входит в стр. 002, а стр. 002 входит в стр. 003. Стр. 004 входит в стр. 005.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98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579248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аблица 2900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641" t="42592" r="53699" b="36676"/>
          <a:stretch/>
        </p:blipFill>
        <p:spPr>
          <a:xfrm>
            <a:off x="646111" y="1031966"/>
            <a:ext cx="10555812" cy="28067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6086" y="4030638"/>
            <a:ext cx="104158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таблице 2900 показывают только травматические переломы, которые должны быть учтены только после проведения денситометрии и исключения диагноза «остеопороза с патологическим переломом».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Гр. 3 входит в состав гр. 2, таким образом гр.  2 ≥ гр. 3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ндопротезирование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формой хирургического вмешательства).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ОБРАЩАТЬ ВНИМАНИЕ!!!: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Гр. 1 =  ф. 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таршее поколение» стр. 8 гр. 12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Гр. 2 =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ф. «Старшее поколение» стр.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8_1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ф. «Старшее поколение» стр.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8_2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гр. 12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25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6777" y="112144"/>
            <a:ext cx="2398144" cy="785004"/>
          </a:xfrm>
        </p:spPr>
        <p:txBody>
          <a:bodyPr/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2910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303" y="3778370"/>
            <a:ext cx="7345667" cy="2975670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4662303" y="3921551"/>
            <a:ext cx="654415" cy="7635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663990" y="776202"/>
            <a:ext cx="2705493" cy="6205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Перенос данных Т.2000гр.4+Т.2000гр.2</a:t>
            </a:r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1401" y="3956590"/>
            <a:ext cx="3026005" cy="6248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Перенос данных Т.2000гр.8+Т.2000гр.28</a:t>
            </a:r>
            <a:endParaRPr lang="ru-RU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2931736" y="4295953"/>
            <a:ext cx="173056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41402" y="4889045"/>
            <a:ext cx="4317476" cy="1672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стр.1гр.4_1≥стр.1гр4_2</a:t>
            </a:r>
          </a:p>
          <a:p>
            <a:pPr algn="ctr"/>
            <a:r>
              <a:rPr lang="ru-RU" sz="1600" dirty="0" smtClean="0"/>
              <a:t>стр.1гр.4_3≥стр.1гр4_4</a:t>
            </a:r>
          </a:p>
          <a:p>
            <a:pPr algn="ctr"/>
            <a:r>
              <a:rPr lang="ru-RU" sz="1500" dirty="0" err="1" smtClean="0"/>
              <a:t>стр</a:t>
            </a:r>
            <a:r>
              <a:rPr lang="ru-RU" sz="1500" dirty="0" smtClean="0"/>
              <a:t>(</a:t>
            </a:r>
            <a:r>
              <a:rPr lang="en-US" sz="1500" dirty="0" smtClean="0"/>
              <a:t>2,</a:t>
            </a:r>
            <a:r>
              <a:rPr lang="ru-RU" sz="1500" dirty="0" smtClean="0"/>
              <a:t>3,4,5,6,7)гр.4_1=</a:t>
            </a:r>
            <a:r>
              <a:rPr lang="ru-RU" sz="1500" dirty="0" err="1" smtClean="0"/>
              <a:t>стр</a:t>
            </a:r>
            <a:r>
              <a:rPr lang="ru-RU" sz="1500" dirty="0" smtClean="0"/>
              <a:t>(</a:t>
            </a:r>
            <a:r>
              <a:rPr lang="en-US" sz="1500" dirty="0" smtClean="0"/>
              <a:t>2,</a:t>
            </a:r>
            <a:r>
              <a:rPr lang="ru-RU" sz="1500" dirty="0" smtClean="0"/>
              <a:t>3,4,5,6,7)гр.4_2</a:t>
            </a:r>
          </a:p>
          <a:p>
            <a:pPr algn="ctr"/>
            <a:r>
              <a:rPr lang="ru-RU" sz="1500" dirty="0" err="1" smtClean="0"/>
              <a:t>стр</a:t>
            </a:r>
            <a:r>
              <a:rPr lang="ru-RU" sz="1500" dirty="0" smtClean="0"/>
              <a:t>(</a:t>
            </a:r>
            <a:r>
              <a:rPr lang="en-US" sz="1500" dirty="0" smtClean="0"/>
              <a:t>2,</a:t>
            </a:r>
            <a:r>
              <a:rPr lang="ru-RU" sz="1500" dirty="0" smtClean="0"/>
              <a:t>3,4,5,6,7)гр.4_3=</a:t>
            </a:r>
            <a:r>
              <a:rPr lang="ru-RU" sz="1500" dirty="0" err="1" smtClean="0"/>
              <a:t>стр</a:t>
            </a:r>
            <a:r>
              <a:rPr lang="ru-RU" sz="1500" dirty="0" smtClean="0"/>
              <a:t>(</a:t>
            </a:r>
            <a:r>
              <a:rPr lang="en-US" sz="1500" dirty="0" smtClean="0"/>
              <a:t>2,</a:t>
            </a:r>
            <a:r>
              <a:rPr lang="ru-RU" sz="1500" dirty="0" smtClean="0"/>
              <a:t>3,4,5,6,7)гр.4_4</a:t>
            </a:r>
            <a:endParaRPr lang="ru-RU" sz="15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73" y="823464"/>
            <a:ext cx="7269292" cy="2847652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1630837" y="1112362"/>
            <a:ext cx="565608" cy="6504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2196445" y="1112362"/>
            <a:ext cx="5590095" cy="1178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67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269" y="374074"/>
            <a:ext cx="9759141" cy="133834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3000</a:t>
            </a:r>
            <a:b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новорожденных с заболеваниями, поступивших в возрасте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0-6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дней жизни, и исходы их лечения»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636" y="2119745"/>
            <a:ext cx="10798233" cy="4339244"/>
          </a:xfrm>
        </p:spPr>
        <p:txBody>
          <a:bodyPr>
            <a:normAutofit/>
          </a:bodyPr>
          <a:lstStyle/>
          <a:p>
            <a:pPr marL="285750" indent="-285750" algn="just">
              <a:spcBef>
                <a:spcPct val="0"/>
              </a:spcBef>
              <a:defRPr/>
            </a:pPr>
            <a:endParaRPr lang="ru-RU" alt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ru-RU" alt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buFontTx/>
              <a:buChar char="-"/>
              <a:defRPr/>
            </a:pPr>
            <a:r>
              <a:rPr lang="ru-RU" alt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заполняется только теми медицинскими организациями, в которые переводились новорожденные указанного возраста из других ЛПУ и в данной организации есть койки для выхаживания недоношенных и патологии новорожденных, не входящие в состав родовспомогательных учреждений (ДЕТСКИЕ БОЛЬНИЦЫ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)!</a:t>
            </a:r>
            <a:endParaRPr lang="en-US" alt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buFontTx/>
              <a:buChar char="-"/>
              <a:defRPr/>
            </a:pPr>
            <a:r>
              <a:rPr lang="ru-RU" alt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Перинатальные центры-по детям, поступившим из других медицинских организаций на лечение.</a:t>
            </a:r>
            <a:endParaRPr lang="ru-RU" alt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buFontTx/>
              <a:buChar char="-"/>
              <a:defRPr/>
            </a:pPr>
            <a:r>
              <a:rPr lang="ru-RU" alt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таблицу не включают сведения о больных и заболевших детях, оставленных в палатах новорожденных родовспомогательных учреждений (отделений), сведения о заболеваниях этих новорожденных показывают в таблице 2000 в соответствующих строках И В ФОРМЕ 32.</a:t>
            </a:r>
          </a:p>
          <a:p>
            <a:pPr marL="285750" indent="-285750" algn="just">
              <a:spcBef>
                <a:spcPct val="0"/>
              </a:spcBef>
              <a:buFontTx/>
              <a:buChar char="-"/>
              <a:defRPr/>
            </a:pPr>
            <a:endParaRPr lang="ru-RU" alt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defRPr/>
            </a:pPr>
            <a:endParaRPr lang="ru-RU" altLang="ru-RU" b="1" dirty="0">
              <a:solidFill>
                <a:srgbClr val="0C0472"/>
              </a:solidFill>
              <a:latin typeface="Arial" panose="020B0604020202020204" pitchFamily="34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61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2148" y="1596075"/>
            <a:ext cx="1018032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Сведения из формы №14 позволяют рассчитать некоторые контрольные показатели Национальных проектов:</a:t>
            </a:r>
          </a:p>
          <a:p>
            <a:pPr marL="342900" indent="-342900" defTabSz="9144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Борьба </a:t>
            </a:r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сердечно-сосудистыми заболеваниями (летальность от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ОКС, </a:t>
            </a:r>
            <a:r>
              <a:rPr lang="ru-RU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досуточная</a:t>
            </a:r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летальность от инфаркта, число ЧКВ при инфаркте и в </a:t>
            </a:r>
            <a:r>
              <a:rPr lang="ru-RU" cap="all" dirty="0"/>
              <a:t>рамках</a:t>
            </a:r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лечения хронической ИБС, летальность от ОНМК; </a:t>
            </a:r>
            <a:r>
              <a:rPr lang="ru-RU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досуточная</a:t>
            </a:r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летальность от ОНМК, системный </a:t>
            </a:r>
            <a:r>
              <a:rPr lang="ru-RU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тромболизис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 defTabSz="9144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2. Старшее поколение (доля лиц старше трудоспособного возраста с оперативным лечением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эндопротезированием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 травматического перелома проксимального отдела бедренной кости).</a:t>
            </a:r>
          </a:p>
        </p:txBody>
      </p:sp>
    </p:spTree>
    <p:extLst>
      <p:ext uri="{BB962C8B-B14F-4D97-AF65-F5344CB8AC3E}">
        <p14:creationId xmlns:p14="http://schemas.microsoft.com/office/powerpoint/2010/main" val="415326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570" y="247650"/>
            <a:ext cx="9189043" cy="5524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3000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66077" y="1862051"/>
            <a:ext cx="363750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Стр. 001 (Всего новорожденных с заболеваниями) считается автоматически, стр. 008 (Прочие болезни) – расшифровать (только те классы заболеваний которые не вошли в строки 002 – 007).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Гр. 6 ≤ гр. 5; гр. 5≤ гр. 4; гр. 9 ≤ гр. 8; гр. 8≤ гр. 7.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Таблицу 3000 заполняют: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-Все детские стационары, оказывающие медицинскую помощь детям, поступившим в 0-6 суток жизни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-Перинатальные центры-по детям, поступившим из других медицинских организаций на лечение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736" t="33535" r="36959" b="9375"/>
          <a:stretch/>
        </p:blipFill>
        <p:spPr>
          <a:xfrm>
            <a:off x="259306" y="1646261"/>
            <a:ext cx="8106771" cy="417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90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257696"/>
            <a:ext cx="8825659" cy="1205344"/>
          </a:xfrm>
        </p:spPr>
        <p:txBody>
          <a:bodyPr/>
          <a:lstStyle/>
          <a:p>
            <a:r>
              <a:rPr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Таблица </a:t>
            </a:r>
            <a:r>
              <a:rPr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4000</a:t>
            </a:r>
            <a:br>
              <a:rPr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3</a:t>
            </a:r>
            <a:r>
              <a:rPr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Хирургическая работа стационара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56953" y="1289618"/>
            <a:ext cx="11022675" cy="5394961"/>
          </a:xfrm>
        </p:spPr>
        <p:txBody>
          <a:bodyPr/>
          <a:lstStyle/>
          <a:p>
            <a:pPr marL="285750" indent="-285750" algn="just">
              <a:spcBef>
                <a:spcPct val="0"/>
              </a:spcBef>
              <a:buFontTx/>
              <a:buChar char="-"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таблицу включаются сведения о всех выполненных операциях (плановых и экстренных), проведенных в лечебном учреждении, независимо от того, в каком отделении была проведена операция. </a:t>
            </a: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buFontTx/>
              <a:buChar char="-"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 нескольких операций  одному и тому же пациенту в таблице показываются все операции, независимо от того, одномоментно или в разные сроки были произведены эти операции.  </a:t>
            </a: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buFontTx/>
              <a:buChar char="-"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произведенная в несколько этапов в течение одной госпитализации, учитывается как одна операция. </a:t>
            </a: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buFontTx/>
              <a:buChar char="-"/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buFontTx/>
              <a:buChar char="-"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графе «умерло оперированных в стационаре» указывается число умерших оперированных пациентов, независимо от причины смерти: заболевание, по поводу которого была произведена операция, осложнение, связанное с операцией или другие заболевания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spcBef>
                <a:spcPct val="0"/>
              </a:spcBef>
              <a:buFontTx/>
              <a:buChar char="-"/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buFontTx/>
              <a:buChar char="-"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смерти пациента, перенесшего несколько операций, как умершего его следуют показывать лишь по одной операции (наиболее сложной и радикальной).  </a:t>
            </a: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buFontTx/>
              <a:buChar char="-"/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buFontTx/>
              <a:buChar char="-"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числа проведенных в стационаре операций выделяется число операций, при которых наблюдались осложнения.</a:t>
            </a:r>
          </a:p>
          <a:p>
            <a:pPr marL="285750" indent="-285750" algn="just">
              <a:spcBef>
                <a:spcPct val="0"/>
              </a:spcBef>
              <a:buFontTx/>
              <a:buChar char="-"/>
            </a:pP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графе 28 - указывается число направленных материалов на морфологическое исследование по числу операций (Приказ                 МЗ РФ от 24 марта 2016 г. №179Н)</a:t>
            </a:r>
          </a:p>
        </p:txBody>
      </p:sp>
    </p:spTree>
    <p:extLst>
      <p:ext uri="{BB962C8B-B14F-4D97-AF65-F5344CB8AC3E}">
        <p14:creationId xmlns:p14="http://schemas.microsoft.com/office/powerpoint/2010/main" val="410656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3761" r="1569" b="10433"/>
          <a:stretch/>
        </p:blipFill>
        <p:spPr>
          <a:xfrm>
            <a:off x="419100" y="1089328"/>
            <a:ext cx="11367988" cy="507293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00438" y="421419"/>
            <a:ext cx="5550396" cy="1073425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4000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19100" y="3474719"/>
            <a:ext cx="1703897" cy="25908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49135" y="6162260"/>
            <a:ext cx="11513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обеспечения условия контроля по итоговым строкам (по разным типам операций) добавлены  строки «Прочие операции». По итоговым строкам сумма рассчитывается автоматически.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6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0"/>
            <a:ext cx="9786362" cy="5143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формы 14 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табл. 4000) с 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формой </a:t>
            </a:r>
            <a: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(табл. 5111)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26020" r="53865" b="11225"/>
          <a:stretch/>
        </p:blipFill>
        <p:spPr>
          <a:xfrm>
            <a:off x="304800" y="590550"/>
            <a:ext cx="5522867" cy="41067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2083" t="17963" r="16563" b="38317"/>
          <a:stretch/>
        </p:blipFill>
        <p:spPr>
          <a:xfrm>
            <a:off x="6064349" y="590550"/>
            <a:ext cx="5797808" cy="29631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730" t="35370" r="66354" b="36774"/>
          <a:stretch/>
        </p:blipFill>
        <p:spPr>
          <a:xfrm>
            <a:off x="6010203" y="3771901"/>
            <a:ext cx="5924685" cy="28202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0025" y="4895850"/>
            <a:ext cx="59560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Табл. 4000 стр. 7.4.1 + стр. 7.4.2.1 по гр. 3 = Табл. 5111 гр. 4 стр. 9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Табл. 4000 стр. 7.5.2 гр. 3 = Табл. 5111 гр. 4 стр.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Предоставить объяснительную, если не выполняется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авенство.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64349" y="4038600"/>
            <a:ext cx="3060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30 ТАБЛ. 5111 (2019 ГОД)</a:t>
            </a:r>
            <a:endParaRPr lang="ru-RU" sz="1400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64349" y="1181101"/>
            <a:ext cx="32034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30 ТАБЛ. 5111 (</a:t>
            </a:r>
            <a:r>
              <a:rPr lang="ru-RU" sz="14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ГОД)</a:t>
            </a:r>
          </a:p>
        </p:txBody>
      </p:sp>
      <p:sp>
        <p:nvSpPr>
          <p:cNvPr id="13" name="Овал 12"/>
          <p:cNvSpPr/>
          <p:nvPr/>
        </p:nvSpPr>
        <p:spPr>
          <a:xfrm>
            <a:off x="10239375" y="3148781"/>
            <a:ext cx="323850" cy="2802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0239375" y="1628775"/>
            <a:ext cx="323850" cy="61912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8694173" y="3148781"/>
            <a:ext cx="246269" cy="28022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404558" y="1025426"/>
            <a:ext cx="376741" cy="670024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009774" y="2978591"/>
            <a:ext cx="394784" cy="18097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009775" y="3790952"/>
            <a:ext cx="394784" cy="133347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2532379" y="2979975"/>
            <a:ext cx="323850" cy="1809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2560782" y="3772632"/>
            <a:ext cx="323850" cy="1809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009774" y="3204526"/>
            <a:ext cx="394784" cy="18097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560782" y="3207121"/>
            <a:ext cx="323850" cy="1809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29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166978"/>
            <a:ext cx="9404723" cy="866692"/>
          </a:xfrm>
        </p:spPr>
        <p:txBody>
          <a:bodyPr/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4000 (продолжение)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759" r="4892" b="15011"/>
          <a:stretch/>
        </p:blipFill>
        <p:spPr>
          <a:xfrm>
            <a:off x="191314" y="1240402"/>
            <a:ext cx="11328301" cy="5174357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0204587" y="1979876"/>
            <a:ext cx="1367624" cy="938254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74929" y="6058894"/>
            <a:ext cx="1113182" cy="35586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9231464" y="2763078"/>
            <a:ext cx="1097280" cy="72356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627164" y="3356444"/>
            <a:ext cx="3355451" cy="1815882"/>
          </a:xfrm>
          <a:prstGeom prst="rect">
            <a:avLst/>
          </a:prstGeom>
          <a:solidFill>
            <a:schemeClr val="tx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Забывают заполнять, в гр. 28 – указывается число направленных материалов на морфологическое исследование по числу операций, если нет направления на морфологию – представить объяснительную.</a:t>
            </a:r>
            <a:endParaRPr lang="ru-RU" sz="1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1789040" y="6300366"/>
            <a:ext cx="3697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Расшифровка «прочих» операций, не вошедших в предлагаемый перечень</a:t>
            </a:r>
            <a:endParaRPr lang="ru-RU" sz="1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1315939" y="6247781"/>
            <a:ext cx="445273" cy="33395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4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1826" y="147918"/>
            <a:ext cx="4831579" cy="644562"/>
          </a:xfrm>
        </p:spPr>
        <p:txBody>
          <a:bodyPr/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4000 (продолжение)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9" y="792480"/>
            <a:ext cx="10049692" cy="333538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32115" y="4693920"/>
            <a:ext cx="9161417" cy="200297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В строке 21 к «Прочим операциям» могут быть отнесены только:</a:t>
            </a:r>
          </a:p>
          <a:p>
            <a:r>
              <a:rPr lang="ru-RU" dirty="0" smtClean="0"/>
              <a:t>1.Операции на мочевом пузыре и уретре</a:t>
            </a:r>
          </a:p>
          <a:p>
            <a:r>
              <a:rPr lang="ru-RU" dirty="0" smtClean="0"/>
              <a:t>2.Операции на забрюшинном пространстве</a:t>
            </a:r>
          </a:p>
          <a:p>
            <a:r>
              <a:rPr lang="ru-RU" dirty="0" smtClean="0"/>
              <a:t>3.Операции в полости рта</a:t>
            </a:r>
          </a:p>
          <a:p>
            <a:r>
              <a:rPr lang="ru-RU" dirty="0" smtClean="0"/>
              <a:t>4.Трансплантация </a:t>
            </a:r>
            <a:r>
              <a:rPr lang="ru-RU" dirty="0"/>
              <a:t>костного </a:t>
            </a:r>
            <a:r>
              <a:rPr lang="ru-RU" dirty="0" smtClean="0"/>
              <a:t>мозга</a:t>
            </a:r>
          </a:p>
          <a:p>
            <a:r>
              <a:rPr lang="ru-RU" dirty="0" smtClean="0"/>
              <a:t>5.удаление/дренирование  абсцесса </a:t>
            </a:r>
            <a:r>
              <a:rPr lang="ru-RU" dirty="0"/>
              <a:t>головного и спинного мозга</a:t>
            </a:r>
            <a:endParaRPr lang="ru-RU" dirty="0" smtClean="0"/>
          </a:p>
          <a:p>
            <a:r>
              <a:rPr lang="ru-RU" dirty="0" smtClean="0"/>
              <a:t>Все остальные операции должны быть учтены по анатомическому признаку.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2647407" y="4049486"/>
            <a:ext cx="2052310" cy="6444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2072641" y="3840481"/>
            <a:ext cx="574766" cy="2873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12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171450"/>
            <a:ext cx="9404723" cy="828675"/>
          </a:xfrm>
        </p:spPr>
        <p:txBody>
          <a:bodyPr/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4000 (продолжение)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087" t="21755" r="47400" b="8398"/>
          <a:stretch/>
        </p:blipFill>
        <p:spPr>
          <a:xfrm>
            <a:off x="618309" y="1184229"/>
            <a:ext cx="7189013" cy="5483271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2856412" y="3126376"/>
            <a:ext cx="365760" cy="31414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445829" y="3126377"/>
            <a:ext cx="426720" cy="31414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872549" y="1338349"/>
            <a:ext cx="38068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Обращаем внимание на: операции на женских половых органах и акушерские операции, по графе 3 (число операций, проведенных в стационаре) и графе 28 (Из гр. 3 направлено материалов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морфол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исследование.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Гр. 3 ≥ гр. 28 по всем строкам.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48887" y="2842953"/>
            <a:ext cx="2169622" cy="283423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26967" y="4064924"/>
            <a:ext cx="2291542" cy="18288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182196" y="1338349"/>
            <a:ext cx="556953" cy="88946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19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Межформенный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 Формы №14 с Формой № 13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2402" r="4184" b="45898"/>
          <a:stretch/>
        </p:blipFill>
        <p:spPr>
          <a:xfrm>
            <a:off x="291211" y="1080654"/>
            <a:ext cx="11569287" cy="22444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23641" r="49752" b="35254"/>
          <a:stretch/>
        </p:blipFill>
        <p:spPr>
          <a:xfrm>
            <a:off x="291211" y="3953026"/>
            <a:ext cx="5567886" cy="25620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t="23994" r="50013" b="36018"/>
          <a:stretch/>
        </p:blipFill>
        <p:spPr>
          <a:xfrm>
            <a:off x="6119282" y="3953025"/>
            <a:ext cx="5693499" cy="2562075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2051437" y="2886323"/>
            <a:ext cx="302149" cy="12722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544417" y="2886323"/>
            <a:ext cx="397566" cy="12722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828800" y="5001370"/>
            <a:ext cx="310101" cy="1590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590124" y="5017272"/>
            <a:ext cx="397566" cy="12722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509220" y="5017272"/>
            <a:ext cx="397566" cy="12722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674333" y="5009321"/>
            <a:ext cx="310101" cy="1590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771277" y="3466769"/>
            <a:ext cx="10111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4000 стр. 14.6 гр. 3 ≤ т. 1000 стр.1 гр. 4(аборты до 12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+ т. 2000 стр. 1 гр. 4 (аборты от 12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до 22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2932" y="1319917"/>
            <a:ext cx="1566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14</a:t>
            </a:r>
            <a:endParaRPr lang="ru-RU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44779" y="4134677"/>
            <a:ext cx="2250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13</a:t>
            </a:r>
            <a:endParaRPr lang="ru-RU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 стрелкой 16"/>
          <p:cNvCxnSpPr>
            <a:stCxn id="8" idx="4"/>
          </p:cNvCxnSpPr>
          <p:nvPr/>
        </p:nvCxnSpPr>
        <p:spPr>
          <a:xfrm flipH="1">
            <a:off x="2480807" y="3013544"/>
            <a:ext cx="262393" cy="540689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0" idx="0"/>
          </p:cNvCxnSpPr>
          <p:nvPr/>
        </p:nvCxnSpPr>
        <p:spPr>
          <a:xfrm flipV="1">
            <a:off x="2788907" y="3737113"/>
            <a:ext cx="1472992" cy="1280159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1" idx="0"/>
          </p:cNvCxnSpPr>
          <p:nvPr/>
        </p:nvCxnSpPr>
        <p:spPr>
          <a:xfrm flipH="1" flipV="1">
            <a:off x="7674333" y="3737113"/>
            <a:ext cx="1033670" cy="1280159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2439049" y="2321997"/>
            <a:ext cx="302149" cy="12722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8405854" y="4882100"/>
            <a:ext cx="302149" cy="12722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2484276" y="4890051"/>
            <a:ext cx="302149" cy="12722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79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308867"/>
            <a:ext cx="9404723" cy="1034903"/>
          </a:xfrm>
        </p:spPr>
        <p:txBody>
          <a:bodyPr/>
          <a:lstStyle/>
          <a:p>
            <a:pPr algn="ctr"/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Межформенный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Формы №14 с Формой №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(продолжение)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2402" r="4184" b="45898"/>
          <a:stretch/>
        </p:blipFill>
        <p:spPr>
          <a:xfrm>
            <a:off x="395666" y="1343770"/>
            <a:ext cx="10937920" cy="2035534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035534" y="2957885"/>
            <a:ext cx="365760" cy="1510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9789381" y="2474180"/>
            <a:ext cx="365760" cy="1510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9867954" y="2977762"/>
            <a:ext cx="365760" cy="15107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t="24651" r="34437" b="59026"/>
          <a:stretch/>
        </p:blipFill>
        <p:spPr>
          <a:xfrm>
            <a:off x="1177392" y="4364768"/>
            <a:ext cx="8977749" cy="125730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176777" y="1523124"/>
            <a:ext cx="1375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14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79601" y="4624086"/>
            <a:ext cx="1375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13</a:t>
            </a:r>
          </a:p>
        </p:txBody>
      </p:sp>
      <p:sp>
        <p:nvSpPr>
          <p:cNvPr id="12" name="Овал 11"/>
          <p:cNvSpPr/>
          <p:nvPr/>
        </p:nvSpPr>
        <p:spPr>
          <a:xfrm>
            <a:off x="2330809" y="5223511"/>
            <a:ext cx="402866" cy="152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571221" y="5375911"/>
            <a:ext cx="365760" cy="1510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638021" y="5397859"/>
            <a:ext cx="365760" cy="15107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95667" y="3526449"/>
            <a:ext cx="10937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 4000 стр. 14.6 гр. 19 (умерло оперированных в стационаре) ≤ т. 3000 гр. 4 стр. 001 (умерло от беременности с абортивным исходом)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 стрелкой 16"/>
          <p:cNvCxnSpPr>
            <a:stCxn id="14" idx="7"/>
          </p:cNvCxnSpPr>
          <p:nvPr/>
        </p:nvCxnSpPr>
        <p:spPr>
          <a:xfrm flipV="1">
            <a:off x="2950217" y="3886200"/>
            <a:ext cx="4803133" cy="1533783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7" idx="3"/>
          </p:cNvCxnSpPr>
          <p:nvPr/>
        </p:nvCxnSpPr>
        <p:spPr>
          <a:xfrm flipH="1">
            <a:off x="2401294" y="3106713"/>
            <a:ext cx="7520224" cy="550887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975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Межформенный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 Формы №14 с Формой № 13 (продолжение)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2402" r="4184" b="45898"/>
          <a:stretch/>
        </p:blipFill>
        <p:spPr>
          <a:xfrm>
            <a:off x="129113" y="1562100"/>
            <a:ext cx="11615212" cy="230774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105400" y="1853248"/>
            <a:ext cx="1666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14</a:t>
            </a:r>
          </a:p>
        </p:txBody>
      </p:sp>
      <p:sp>
        <p:nvSpPr>
          <p:cNvPr id="6" name="Овал 5"/>
          <p:cNvSpPr/>
          <p:nvPr/>
        </p:nvSpPr>
        <p:spPr>
          <a:xfrm>
            <a:off x="6496050" y="2762250"/>
            <a:ext cx="419100" cy="2476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866900" y="3362325"/>
            <a:ext cx="419100" cy="228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596062" y="3362324"/>
            <a:ext cx="419100" cy="18724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575" t="24855" r="60034" b="49122"/>
          <a:stretch/>
        </p:blipFill>
        <p:spPr>
          <a:xfrm>
            <a:off x="180975" y="4531195"/>
            <a:ext cx="4562475" cy="20124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t="24437" r="56357" b="49904"/>
          <a:stretch/>
        </p:blipFill>
        <p:spPr>
          <a:xfrm>
            <a:off x="5936719" y="4518975"/>
            <a:ext cx="5163666" cy="202470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6562724" y="5438768"/>
            <a:ext cx="452437" cy="2354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953919" y="5667368"/>
            <a:ext cx="419100" cy="228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46111" y="5438768"/>
            <a:ext cx="419100" cy="228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33350" y="5559900"/>
            <a:ext cx="419100" cy="228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017003" y="5630379"/>
            <a:ext cx="419100" cy="18724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897583" y="5657842"/>
            <a:ext cx="419100" cy="18724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46110" y="4061454"/>
            <a:ext cx="9136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 4000 стр. 14.6 гр. 11 ≤ т. 1105 стр. 001 гр. 1 + т. 2105 стр. 001 гр. 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 стрелкой 20"/>
          <p:cNvCxnSpPr>
            <a:stCxn id="8" idx="3"/>
          </p:cNvCxnSpPr>
          <p:nvPr/>
        </p:nvCxnSpPr>
        <p:spPr>
          <a:xfrm flipH="1">
            <a:off x="3867150" y="3522148"/>
            <a:ext cx="2790288" cy="630752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5" idx="6"/>
          </p:cNvCxnSpPr>
          <p:nvPr/>
        </p:nvCxnSpPr>
        <p:spPr>
          <a:xfrm flipV="1">
            <a:off x="1436103" y="4333875"/>
            <a:ext cx="4717047" cy="1390127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6" idx="0"/>
          </p:cNvCxnSpPr>
          <p:nvPr/>
        </p:nvCxnSpPr>
        <p:spPr>
          <a:xfrm flipV="1">
            <a:off x="7107133" y="4333875"/>
            <a:ext cx="1179617" cy="1323967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 rot="10800000" flipV="1">
            <a:off x="3210058" y="5996423"/>
            <a:ext cx="14200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13</a:t>
            </a:r>
          </a:p>
        </p:txBody>
      </p:sp>
    </p:spTree>
    <p:extLst>
      <p:ext uri="{BB962C8B-B14F-4D97-AF65-F5344CB8AC3E}">
        <p14:creationId xmlns:p14="http://schemas.microsoft.com/office/powerpoint/2010/main" val="93990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5287" y="440750"/>
            <a:ext cx="8825657" cy="917787"/>
          </a:xfrm>
        </p:spPr>
        <p:txBody>
          <a:bodyPr/>
          <a:lstStyle/>
          <a:p>
            <a:pPr algn="ctr"/>
            <a:r>
              <a:rPr lang="ru-RU" alt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2000</a:t>
            </a:r>
            <a:br>
              <a:rPr lang="ru-RU" alt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1.Состав пациентов в стационаре, сроки и исходы лечения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4955" y="1419498"/>
            <a:ext cx="8825658" cy="506838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Таблица 2000 заполняется на основании учетной формы №066/у «Статистическая карта выбывшего из медицинской организации, оказывающей медицинскую помощь в стационарных условиях, в условиях дневного стационара».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Форма </a:t>
            </a:r>
            <a:r>
              <a:rPr lang="ru-RU" dirty="0">
                <a:solidFill>
                  <a:schemeClr val="tx1"/>
                </a:solidFill>
              </a:rPr>
              <a:t>№066/у заполняется в соответствии с инструкцией*: -на всех выбывших из стационара любого типа, - в том числе родильниц, - а также на выбывших новорожденных, родившихся больными или заболевших в стационаре. *Приказ МЗ РФ от 13.11.2003 № 545 «Об утверждении инструкций по заполнению учетной медицинской документации», Приложение №5</a:t>
            </a:r>
          </a:p>
        </p:txBody>
      </p:sp>
    </p:spTree>
    <p:extLst>
      <p:ext uri="{BB962C8B-B14F-4D97-AF65-F5344CB8AC3E}">
        <p14:creationId xmlns:p14="http://schemas.microsoft.com/office/powerpoint/2010/main" val="234206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38760"/>
          </a:xfrm>
        </p:spPr>
        <p:txBody>
          <a:bodyPr>
            <a:normAutofit fontScale="90000"/>
          </a:bodyPr>
          <a:lstStyle/>
          <a:p>
            <a:pPr lvl="0" algn="ctr" defTabSz="914400" eaLnBrk="0" fontAlgn="base" hangingPunct="0">
              <a:spcAft>
                <a:spcPct val="0"/>
              </a:spcAft>
            </a:pPr>
            <a:r>
              <a:rPr lang="ru-RU" altLang="ru-RU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Перечень МО Ростовской </a:t>
            </a:r>
            <a:r>
              <a:rPr lang="ru-RU" altLang="ru-RU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  <a:r>
              <a:rPr lang="ru-RU" altLang="ru-RU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оказывающих</a:t>
            </a:r>
            <a:r>
              <a:rPr lang="ru-RU" altLang="ru-RU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высокотехнологичную медицинскую помощь </a:t>
            </a:r>
            <a:r>
              <a:rPr lang="ru-RU" altLang="ru-RU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2023г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ru-RU" altLang="ru-RU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                                                               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эти учреждения заполняют графы об  </a:t>
            </a:r>
            <a:br>
              <a:rPr lang="ru-RU" alt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операциях с применением ВМТ в таблицах: </a:t>
            </a:r>
            <a:br>
              <a:rPr lang="ru-RU" alt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4000 – графы 7-10, 15-18, 23-26;                      </a:t>
            </a:r>
            <a:br>
              <a:rPr lang="ru-RU" alt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4001 – графы 4, ,6,8;                                                         </a:t>
            </a:r>
            <a:br>
              <a:rPr lang="ru-RU" alt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4002 – графу 5.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7135540"/>
              </p:ext>
            </p:extLst>
          </p:nvPr>
        </p:nvGraphicFramePr>
        <p:xfrm>
          <a:off x="448574" y="1518249"/>
          <a:ext cx="4416724" cy="51990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6724">
                  <a:extLst>
                    <a:ext uri="{9D8B030D-6E8A-4147-A177-3AD203B41FA5}">
                      <a16:colId xmlns:a16="http://schemas.microsoft.com/office/drawing/2014/main" val="1745651547"/>
                    </a:ext>
                  </a:extLst>
                </a:gridCol>
              </a:tblGrid>
              <a:tr h="504332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ГАУ РО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«ОКДЦ»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 РО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«ГВВ»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«ПЦ»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 РО «РОКБ»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 РО «ОДКБ»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 РО «ОКБ № 2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 РО «КВД»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 «ОД» в г.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Таганроге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 РО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«ОД»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г. Шахты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 РО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«ОД»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Ростов-на-Дону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МБУЗ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«ГБ № 1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им. Н.А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Семашко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Ростов-на-Дону»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МБУЗ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«ГБ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20 г.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Ростова-на-Дону»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МБУЗ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«ГБ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6 г.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Ростова-на-Дону»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МБУЗ «ГБ № 7 г. Ростова-на-Дону»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МБУЗ "КДЦ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«Здоровье»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Ростов-на-Дону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МБУЗ «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ГБСМП»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Ростов-на-Дону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МБУЗ «ЦГБ» г. Азов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МБУЗ «ЦГБ»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Каменск-Шахтинского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«ГБСМП»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Волгодонск </a:t>
                      </a:r>
                      <a:endParaRPr lang="ru-RU" sz="11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 «ГБ №1» г. Волгодонск 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 «ГБСМП» г. Новочеркасск 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МБУЗ «ЦРБ» 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Сальск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 "ГБСМП" г. Таганрог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МБУЗ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«ЦРБ» </a:t>
                      </a:r>
                      <a:r>
                        <a:rPr lang="ru-RU" sz="1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Белокалитвинского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района  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ФГБОУ ВО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РостГМУ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Минздрава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России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ЧУЗ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«КБ «РЖД-Медицина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г. Ростов-на-Дону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5" marR="5685" marT="5685" marB="568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37715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153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6789" y="159026"/>
            <a:ext cx="9054045" cy="492981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4001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3" t="6625" r="34377" b="8192"/>
          <a:stretch/>
        </p:blipFill>
        <p:spPr>
          <a:xfrm>
            <a:off x="581152" y="710196"/>
            <a:ext cx="8223476" cy="60032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4371" y="1080655"/>
            <a:ext cx="300089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Старше трудоспособного возраста на сегодня считаем по Приказу № 409 от 17.07.2019г. «Об утверждении методики определения возрастных групп населения».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 женщины с 57лет, мужчины с 62лет.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по табл. 4001 не могут быть больше данных в таблице 4000 по соответствующим строкам и графам.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Обращаем внимание (логические ошибки): если по таблице 4000 операций 2 и умерших 2, и эти операции сделаны пациентам старше трудоспособного возраста, то и умерших старше трудоспособного возраста должно быть 2, а ни как ни 1.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98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7944" y="452718"/>
            <a:ext cx="6122890" cy="1400530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4002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57485" y="2053244"/>
            <a:ext cx="246321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Таблицу заполняют: </a:t>
            </a:r>
          </a:p>
          <a:p>
            <a:endParaRPr lang="ru-RU" sz="20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ГБУ РО «ОДКБ»,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ГБУ РО «РОКБ»,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ГБУ РО «ПЦ»,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МБУЗ ГБ №20 г. Ростова-на-Дону,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МБУЗ ДГБ г. Шахты, МБУЗ ДГБ г. Таганрога.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Гр. 5 ≤ гр. 4; гр. 7 ≤ гр. 6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70" y="1332411"/>
            <a:ext cx="8534400" cy="4915989"/>
          </a:xfrm>
        </p:spPr>
      </p:pic>
    </p:spTree>
    <p:extLst>
      <p:ext uri="{BB962C8B-B14F-4D97-AF65-F5344CB8AC3E}">
        <p14:creationId xmlns:p14="http://schemas.microsoft.com/office/powerpoint/2010/main" val="80823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6870" y="452718"/>
            <a:ext cx="6273964" cy="1400530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4100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27622" y="2044931"/>
            <a:ext cx="303414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Оперированных пациентов -  всего (чел.) может быть меньше количества операций, но не может быть больше числа пациентов выбывших с коек хирургического профиля.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были детские операции и операции лицам старше трудоспособного возраста, обязательно заполняем стр. 002 и 003.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58" y="1319753"/>
            <a:ext cx="8484123" cy="4694548"/>
          </a:xfrm>
        </p:spPr>
      </p:pic>
    </p:spTree>
    <p:extLst>
      <p:ext uri="{BB962C8B-B14F-4D97-AF65-F5344CB8AC3E}">
        <p14:creationId xmlns:p14="http://schemas.microsoft.com/office/powerpoint/2010/main" val="305741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937" y="452718"/>
            <a:ext cx="6774897" cy="1400530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Таблицы 4110 и 4200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886" y="1225095"/>
            <a:ext cx="5924550" cy="31775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809" y="4549676"/>
            <a:ext cx="57366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Добавлена новая строка 11( прочая анестезия)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Табл. 4110 гр. 5 (Умерло пациентов) –указываются случаи смерти вследствие проведения анестезии, заполняется при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врачебных ошибках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должны подтверждаться документально путем предоставления посмертного эпикриза и протокола патолого-анатомического вскрытия либо судебно-медицинской экспертизы.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Плановых анестезий не может быть больше, чем плановых госпитализаций хирургических больных.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68002" y="4572000"/>
            <a:ext cx="5861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Органосохраняющая операция – оперативное вмешательство, предполагающее удаление опухоли с сохранением органа, где развивается опухоль и с сохранением функции органа.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2" y="1225095"/>
            <a:ext cx="5670239" cy="3177572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609601" y="4145280"/>
            <a:ext cx="3108960" cy="2573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>
            <a:endCxn id="8" idx="4"/>
          </p:cNvCxnSpPr>
          <p:nvPr/>
        </p:nvCxnSpPr>
        <p:spPr>
          <a:xfrm flipV="1">
            <a:off x="896983" y="4402667"/>
            <a:ext cx="1267098" cy="2825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61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892" y="310101"/>
            <a:ext cx="9868942" cy="1543147"/>
          </a:xfrm>
        </p:spPr>
        <p:txBody>
          <a:bodyPr/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Таблице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4201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81892" y="862787"/>
            <a:ext cx="11729162" cy="25964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7950" y="3395206"/>
            <a:ext cx="1150310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таблицу вносится информация о пересадке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 из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тканей – только о костном мозге.</a:t>
            </a:r>
          </a:p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Данные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пересадке тканей (роговицы, свободного кожного лоскута и т.д.) не вносятся в таблицу.</a:t>
            </a:r>
          </a:p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таблице не показываются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реконструктивно-пластические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операции с использованием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аутотрансплантатов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органов или тканей человека, а также с использованием медицинских изделий, полученных из органов или тканей человека.</a:t>
            </a:r>
          </a:p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строку «прочие органы» вносится информация о пересадке трахеи, верхней конечности и ее фрагментов, нижней конечности и ее конечностей.</a:t>
            </a:r>
          </a:p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графе 9 необходимо указывать число направленных материалов на морфологическое исследование по числу трансплантаций  (Приказ МЗ РФ от 24 марта 2016 г. № 179Н)</a:t>
            </a:r>
          </a:p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Необходимо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сверки данных таблицы с отраслевой формой №63 – должно быть строгое соответствие.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17673" y="1396538"/>
            <a:ext cx="3359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Таблицу заполняет ГБУ РО «РОКБ»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92" y="862786"/>
            <a:ext cx="6135781" cy="259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34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0379" y="452718"/>
            <a:ext cx="6520455" cy="1400530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Таблицы 4300, 4301 и 4302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221" t="10468" r="58680" b="73858"/>
          <a:stretch/>
        </p:blipFill>
        <p:spPr>
          <a:xfrm>
            <a:off x="4395873" y="3576641"/>
            <a:ext cx="7645951" cy="16811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779" t="10435" r="77772" b="68287"/>
          <a:stretch/>
        </p:blipFill>
        <p:spPr>
          <a:xfrm>
            <a:off x="6118450" y="1126911"/>
            <a:ext cx="3245683" cy="22646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880" y="3576641"/>
            <a:ext cx="38372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Сверяется с таблицей 2300 и с формой «Сокращение смертности ИБС» за 12 месяцев стр. 39.1 (число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ангиопластик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коронарных артерий проведенных пациентам с ОКС).</a:t>
            </a:r>
          </a:p>
          <a:p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Табл. заполняют: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ГБУ РО РОКБ;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 №1 г. Волгодонск;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БСМП г. Ростов-на-Дону;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КДЦ «Здоровье» г. Ростов-на-Дону;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ЦГБ г. Азов;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ВПО 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РостГМУ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64134" y="1645920"/>
            <a:ext cx="27391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Гр. 2 (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нейротравмы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заполняют учреждения которые проводят операции на нервной системе.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5873" y="5586153"/>
            <a:ext cx="7557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4301 сверяется с формой «Сокращение смертности ЦВБ» за 12 месяцев по строке 19.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80" y="1126911"/>
            <a:ext cx="5414706" cy="1427103"/>
          </a:xfrm>
        </p:spPr>
      </p:pic>
      <p:sp>
        <p:nvSpPr>
          <p:cNvPr id="11" name="Прямоугольник 10"/>
          <p:cNvSpPr/>
          <p:nvPr/>
        </p:nvSpPr>
        <p:spPr>
          <a:xfrm>
            <a:off x="339634" y="2812870"/>
            <a:ext cx="4284617" cy="35600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Добавлена новая строка 002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995162" y="2442538"/>
            <a:ext cx="2368731" cy="3703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03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211" y="199505"/>
            <a:ext cx="9815623" cy="1653743"/>
          </a:xfrm>
        </p:spPr>
        <p:txBody>
          <a:bodyPr/>
          <a:lstStyle/>
          <a:p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Таблице 4400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211" y="1132696"/>
            <a:ext cx="9936399" cy="41957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9113" y="5328458"/>
            <a:ext cx="6902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обязательно должна быть подписана ЭЦП руководителя.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печатается после согласования в ГБУ РО «МИАЦ».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79922" y="5359236"/>
            <a:ext cx="319168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 указать Ф.И.О. и контактные данные исполнителя.</a:t>
            </a:r>
            <a:endParaRPr lang="ru-RU" sz="1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0" y="1853248"/>
            <a:ext cx="2952205" cy="266497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92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7898" y="2592125"/>
            <a:ext cx="10108999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</a:t>
            </a:r>
            <a:r>
              <a:rPr lang="ru-RU" alt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ru-RU" alt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ru-RU" alt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Елена Анатольевна Коробова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306-50-72, 8-928-154-93-30 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stat@miacrost.ru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567" y="309160"/>
            <a:ext cx="2828550" cy="128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0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544" y="127222"/>
            <a:ext cx="10746460" cy="938253"/>
          </a:xfrm>
        </p:spPr>
        <p:txBody>
          <a:bodyPr>
            <a:normAutofit fontScale="90000"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Таблица </a:t>
            </a:r>
            <a:r>
              <a:rPr lang="ru-RU" alt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  <a:br>
              <a:rPr lang="ru-RU" alt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1.Состав пациентов в стационаре, сроки и исходы лечения</a:t>
            </a:r>
            <a:r>
              <a:rPr lang="ru-RU" altLang="ru-RU" sz="2400" dirty="0">
                <a:latin typeface="Arial" panose="020B0604020202020204" pitchFamily="34" charset="0"/>
              </a:rPr>
              <a:t/>
            </a:r>
            <a:br>
              <a:rPr lang="ru-RU" altLang="ru-RU" sz="2400" dirty="0">
                <a:latin typeface="Arial" panose="020B0604020202020204" pitchFamily="34" charset="0"/>
              </a:rPr>
            </a:br>
            <a:r>
              <a:rPr lang="ru-RU" altLang="ru-RU" sz="2400" dirty="0" smtClean="0">
                <a:latin typeface="Arial" panose="020B0604020202020204" pitchFamily="34" charset="0"/>
              </a:rPr>
              <a:t/>
            </a:r>
            <a:br>
              <a:rPr lang="ru-RU" altLang="ru-RU" sz="2400" dirty="0" smtClean="0">
                <a:latin typeface="Arial" panose="020B0604020202020204" pitchFamily="34" charset="0"/>
              </a:rPr>
            </a:br>
            <a:r>
              <a:rPr lang="ru-RU" sz="1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Таблица </a:t>
            </a:r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состоит из трех частей:</a:t>
            </a:r>
            <a:b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 А  - Графы 4-12 – Взрослые (18 лет и </a:t>
            </a:r>
            <a:r>
              <a:rPr lang="ru-RU" sz="1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более)</a:t>
            </a:r>
            <a:br>
              <a:rPr lang="ru-RU" sz="1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 </a:t>
            </a:r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 - Графы 13-21 – Взрослые старше трудоспособного возраста</a:t>
            </a:r>
            <a:b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 В - Графы 22-33 – дети (в возрасте 0 - 17 лет включительно)</a:t>
            </a:r>
            <a:b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04985" y="2266462"/>
            <a:ext cx="10794115" cy="438443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таблицу включаются сведения:</a:t>
            </a:r>
          </a:p>
          <a:p>
            <a:pPr marL="285750" indent="-285750">
              <a:buFontTx/>
              <a:buChar char="-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всех выписанных пациентах изо всех стационаров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родильниц,</a:t>
            </a:r>
          </a:p>
          <a:p>
            <a:pPr marL="285750" indent="-285750">
              <a:buFontTx/>
              <a:buChar char="-"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-а также на выбывших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новорожденнных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родившихся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больными или заболевших в стационаре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доставленных по экстренным показаниям, в том числе СМП,</a:t>
            </a:r>
          </a:p>
          <a:p>
            <a:pPr marL="285750" indent="-285750">
              <a:buFontTx/>
              <a:buChar char="-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проведенных койко-днях, </a:t>
            </a:r>
          </a:p>
          <a:p>
            <a:pPr marL="285750" indent="-285750">
              <a:buFontTx/>
              <a:buChar char="-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умерших во всех стационарах, </a:t>
            </a:r>
          </a:p>
          <a:p>
            <a:pPr marL="285750" indent="-285750">
              <a:buFontTx/>
              <a:buChar char="-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числе вскрытий (патологоанатомических и судебно-медицинских) и числе расхождений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диагнозов</a:t>
            </a:r>
          </a:p>
          <a:p>
            <a:pPr marL="285750" indent="-285750">
              <a:buFontTx/>
              <a:buChar char="-"/>
              <a:defRPr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ru-RU" altLang="ru-RU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таблицу не включаются сведения о пациентах, переведенных в другие организации (стационары</a:t>
            </a:r>
            <a:r>
              <a:rPr lang="ru-RU" altLang="ru-RU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altLang="ru-RU" sz="2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ru-RU" alt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переведенных госпитализированных показываются в  таблице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2100. </a:t>
            </a:r>
          </a:p>
          <a:p>
            <a:pPr>
              <a:spcBef>
                <a:spcPct val="0"/>
              </a:spcBef>
            </a:pP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ru-RU" alt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Случаи смерти пациента, оставленного для стационарного лечения, </a:t>
            </a:r>
            <a:r>
              <a:rPr lang="ru-RU" alt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приемном отделении следует рассматривать как смерть в стационаре</a:t>
            </a:r>
            <a:r>
              <a:rPr lang="ru-RU" alt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(количество проведенных в стационаре койко-дней по форме 066/У считать как 1).</a:t>
            </a:r>
          </a:p>
          <a:p>
            <a:pPr>
              <a:spcBef>
                <a:spcPct val="0"/>
              </a:spcBef>
            </a:pP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случаях смерти женщин по истечении 42 дней после родов и прерывания беременности показываются  в Форме на общих основаниях.</a:t>
            </a:r>
          </a:p>
          <a:p>
            <a:pPr>
              <a:spcBef>
                <a:spcPct val="0"/>
              </a:spcBef>
            </a:pP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составлении Формы для отнесения заболеваний к той или иной нозологической форме или классу заболеваний, следует руководствоваться заключительным клиническим диагнозом, а в случае смерти – </a:t>
            </a:r>
            <a:r>
              <a:rPr lang="ru-RU" alt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первоначальной причиной смерти.</a:t>
            </a:r>
            <a:endParaRPr lang="ru-RU" altLang="ru-RU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59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978" y="246017"/>
            <a:ext cx="9631680" cy="938349"/>
          </a:xfrm>
        </p:spPr>
        <p:txBody>
          <a:bodyPr/>
          <a:lstStyle/>
          <a:p>
            <a:pPr algn="ctr"/>
            <a:r>
              <a:rPr lang="ru-RU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ИЗМЕНЕНИЯ, В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</a:rPr>
              <a:t>НОСИМЫЕ В ФОРМУ ФЕДЕРАЛЬНОГО </a:t>
            </a:r>
            <a:br>
              <a:rPr lang="ru-RU" sz="2400" b="1" dirty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2400" b="1" dirty="0">
                <a:solidFill>
                  <a:srgbClr val="FF0000"/>
                </a:solidFill>
                <a:latin typeface="Arial" pitchFamily="34" charset="0"/>
              </a:rPr>
              <a:t>СТАТИСТИЧЕСКОГО   НАБЛЮДЕНИЯ № 14</a:t>
            </a:r>
            <a:br>
              <a:rPr lang="ru-RU" sz="2400" b="1" dirty="0">
                <a:solidFill>
                  <a:srgbClr val="FF0000"/>
                </a:solidFill>
                <a:latin typeface="Arial" pitchFamily="34" charset="0"/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20687" y="1184366"/>
            <a:ext cx="65575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488"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таблицу 2000 добавлены новые строки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309" y="1976846"/>
            <a:ext cx="6905897" cy="407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40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0743" y="167491"/>
            <a:ext cx="8825659" cy="790452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ИЗМЕНЕНИЯ, В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</a:rPr>
              <a:t>НОСИМЫЕ 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</a:rPr>
              <a:t>В ФОРМУ ФЕДЕРАЛЬНОГО </a:t>
            </a:r>
            <a:br>
              <a:rPr lang="ru-RU" sz="2400" b="1" dirty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2400" b="1" dirty="0">
                <a:solidFill>
                  <a:srgbClr val="FF0000"/>
                </a:solidFill>
                <a:latin typeface="Arial" pitchFamily="34" charset="0"/>
              </a:rPr>
              <a:t>СТАТИСТИЧЕСКОГО   НАБЛЮДЕНИЯ № 14</a:t>
            </a:r>
            <a:br>
              <a:rPr lang="ru-RU" sz="2400" b="1" dirty="0">
                <a:solidFill>
                  <a:srgbClr val="FF0000"/>
                </a:solidFill>
                <a:latin typeface="Arial" pitchFamily="34" charset="0"/>
              </a:rPr>
            </a:b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9" y="1207613"/>
            <a:ext cx="11329852" cy="212776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54629" y="4423954"/>
            <a:ext cx="8516982" cy="17939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Добавлена Таблица 2000 показатели, для автоматического расчета показателей средней длительности лечения, расчета летальности в стационаре, доли  </a:t>
            </a:r>
            <a:r>
              <a:rPr lang="ru-RU" dirty="0" err="1" smtClean="0"/>
              <a:t>паталогоанатомических</a:t>
            </a:r>
            <a:r>
              <a:rPr lang="ru-RU" dirty="0" smtClean="0"/>
              <a:t> вскрытий от числа подлежащих и </a:t>
            </a:r>
            <a:r>
              <a:rPr lang="ru-RU" dirty="0"/>
              <a:t>%</a:t>
            </a:r>
            <a:r>
              <a:rPr lang="ru-RU" dirty="0" smtClean="0"/>
              <a:t> расхождений выявленных при </a:t>
            </a:r>
            <a:r>
              <a:rPr lang="ru-RU" dirty="0" err="1" smtClean="0"/>
              <a:t>паталогоанатомических</a:t>
            </a:r>
            <a:r>
              <a:rPr lang="ru-RU" dirty="0" smtClean="0"/>
              <a:t> вскрытиях, по каждой возрастной группе.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363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7270</TotalTime>
  <Words>7779</Words>
  <Application>Microsoft Office PowerPoint</Application>
  <PresentationFormat>Широкоэкранный</PresentationFormat>
  <Paragraphs>2082</Paragraphs>
  <Slides>68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68</vt:i4>
      </vt:variant>
    </vt:vector>
  </HeadingPairs>
  <TitlesOfParts>
    <vt:vector size="76" baseType="lpstr">
      <vt:lpstr>Arial</vt:lpstr>
      <vt:lpstr>Calibri</vt:lpstr>
      <vt:lpstr>Century Gothic</vt:lpstr>
      <vt:lpstr>Symbol</vt:lpstr>
      <vt:lpstr>Tahoma</vt:lpstr>
      <vt:lpstr>Times New Roman</vt:lpstr>
      <vt:lpstr>Wingdings 3</vt:lpstr>
      <vt:lpstr>Ион</vt:lpstr>
      <vt:lpstr>Форма № 14  «Сведения о деятельности подразделений медицинской организации, оказывающих медицинскую помощь в стационарных условиях за 2023 г.» </vt:lpstr>
      <vt:lpstr>Источники информации при составлении формы №14: </vt:lpstr>
      <vt:lpstr>Источники информации при составлении формы №14: </vt:lpstr>
      <vt:lpstr>ПРИКАЗ Минздрава РФ от 05.08.2022  N 530н "ОБ УТВЕРЖДЕНИИ УНИФИЦИРОВАННЫХ ФОРМ МЕДИЦИНСКОЙ ДОКУМЕНТАЦИИ, ИСПОЛЬЗУЕМЫХ В МЕДИЦИНСКИХ ОРГАНИЗАЦИЯХ, ОКАЗЫВАЮЩИХ МЕДИЦИНСКУЮ ПОМОЩЬ В СТАЦИОНАРНЫХ УСЛОВИЯХ, В УСЛОВИЯХ ДНЕВНОГО СТАЦИОНАРА И ПОРЯДКОВ ИХ ВЕДЕНИЯ" (Зарегистрировано в Минюсте РФ 18.10.2022 N 70594)    Настоящий приказ вступает в силу с 1 марта 2023 г. и действует 6 лет со дня его вступления в силу.</vt:lpstr>
      <vt:lpstr>Презентация PowerPoint</vt:lpstr>
      <vt:lpstr>Таблица 2000 1.Состав пациентов в стационаре, сроки и исходы лечения</vt:lpstr>
      <vt:lpstr>                                              Таблица 2000 1.Состав пациентов в стационаре, сроки и исходы лечения  Таблица 2000 состоит из трех частей: Часть А  - Графы 4-12 – Взрослые (18 лет и более) Часть Б - Графы 13-21 – Взрослые старше трудоспособного возраста Часть В - Графы 22-33 – дети (в возрасте 0 - 17 лет включительно) </vt:lpstr>
      <vt:lpstr>ИЗМЕНЕНИЯ, ВНОСИМЫЕ В ФОРМУ ФЕДЕРАЛЬНОГО  СТАТИСТИЧЕСКОГО   НАБЛЮДЕНИЯ № 14 </vt:lpstr>
      <vt:lpstr>ИЗМЕНЕНИЯ, ВНОСИМЫЕ В ФОРМУ ФЕДЕРАЛЬНОГО  СТАТИСТИЧЕСКОГО   НАБЛЮДЕНИЯ № 14 </vt:lpstr>
      <vt:lpstr>ИЗМЕНЕНИЯ, ВНОСИМЫЕ В ФОРМУ ФЕДЕРАЛЬНОГО  СТАТИСТИЧЕСКОГО   НАБЛЮДЕНИЯ № 14 </vt:lpstr>
      <vt:lpstr>ИЗМЕНЕНИЯ, ВНОСИМЫЕ В ФОРМУ ФЕДЕРАЛЬНОГО  СТАТИСТИЧЕСКОГО   НАБЛЮДЕНИЯ № 14 </vt:lpstr>
      <vt:lpstr>ИЗМЕНЕНИЯ, ВНОСИМЫЕ В ФОРМУ ФЕДЕРАЛЬНОГО  СТАТИСТИЧЕСКОГО   НАБЛЮДЕНИЯ № 14 </vt:lpstr>
      <vt:lpstr>ИЗМЕНЕНИЯ, ВНОСИМЫЕ В ФОРМУ ФЕДЕРАЛЬНОГО  СТАТИСТИЧЕСКОГО   НАБЛЮДЕНИЯ № 14 </vt:lpstr>
      <vt:lpstr>Таблица  2000_1</vt:lpstr>
      <vt:lpstr> таблица 2000_1  продолжение</vt:lpstr>
      <vt:lpstr>Таблица 2000_1  (симптомы, признаки и отклонения от нормы, выявленные при клинических и лабораторных исследованиях, не классифицированные в других рубриках R00-R99)</vt:lpstr>
      <vt:lpstr>Таблица 2000_1   МКБ-10, правила кодирования симптомов (R) и факторов (Z)</vt:lpstr>
      <vt:lpstr>Презентация PowerPoint</vt:lpstr>
      <vt:lpstr>Таблица 2000_1 (травмы, отравления и некоторые другие последствия воздействия внешних причин S00-T98)</vt:lpstr>
      <vt:lpstr>Необходимо представить подтверждения на следующие случаи смерти: </vt:lpstr>
      <vt:lpstr>Таблица 2000 автоматический перенос данных из таблицы 2000_1</vt:lpstr>
      <vt:lpstr>Таблица 2000   ( строка: «COVID-19» 21.0 U07.1-U07.2)</vt:lpstr>
      <vt:lpstr>Кодирование ишемических болезней сердца</vt:lpstr>
      <vt:lpstr>Кодирование цереброваскулярных болезней</vt:lpstr>
      <vt:lpstr>О КОДИРОВАНИИ КОРОНАВИРУСНОЙ ИНФЕКЦИИ, ВЫЗВАННОЙ COVID-19 (Методические рекомендации «Профилактика, диагностика и лечение новой коронавирусной инфекции (СОVID-19)», версия 13.1 (17.11.2021) </vt:lpstr>
      <vt:lpstr>Материнская смертность и новая коронавирусная инфекция COVID-19  </vt:lpstr>
      <vt:lpstr>Форма №14 Межформенный контроль </vt:lpstr>
      <vt:lpstr>Данные  Формы «14_М» по данным строкам таблицы 2000 должны сходиться с данными Формы «14»</vt:lpstr>
      <vt:lpstr>Данные  Формы «14_М» по данным строкам таблицы 2000 должны сходиться с данными Формы «14»</vt:lpstr>
      <vt:lpstr>Данные по таблице 2900 Формы «14_М» должны сходиться с данными Формы «14»</vt:lpstr>
      <vt:lpstr>Контроль формы 14 с формой 30 (общее число выписанных пациентов и переведенных в другие организации)</vt:lpstr>
      <vt:lpstr>Контроль формы 14 с формой 30 (общее число выписанных и умерших  пациентов старше трудоспособного возраста(жен.57 лет, муж. 62 года)</vt:lpstr>
      <vt:lpstr>Контроль формы 14 с формой 30 (общее число умерших пациентов)</vt:lpstr>
      <vt:lpstr>Презентация PowerPoint</vt:lpstr>
      <vt:lpstr>Контроль формы 14 табл. 2001 и табл. 2000  Табл.2001 гр.1 ≤ Табл.2000 стр.20.0(гр.4+гр.8+гр.22+гр.28) (4688≤43096+770+11431+18) </vt:lpstr>
      <vt:lpstr>Таблица 2001</vt:lpstr>
      <vt:lpstr>Межформенный контроль Формы №14 и Формы №32</vt:lpstr>
      <vt:lpstr>Межформенный контроль Формы №14 и Формы №32</vt:lpstr>
      <vt:lpstr>Таблица 2300</vt:lpstr>
      <vt:lpstr>Контроль формы 14 табл. 2300 и табл. 2000</vt:lpstr>
      <vt:lpstr>Таблица 2301</vt:lpstr>
      <vt:lpstr>Контроль формы 14 табл. 2301 и табл. 2000</vt:lpstr>
      <vt:lpstr>Таблица 2400 и 2500</vt:lpstr>
      <vt:lpstr>В Табл.2600   стр.009, которая включает в себя сумму строк 001+003+005+007+007.1,   стр. 0010=002+004+006+008+008.1</vt:lpstr>
      <vt:lpstr>Межформенный контроль Формы №14 с Формой 1-ДЕТИ</vt:lpstr>
      <vt:lpstr>Таблицы 2700 и 2800</vt:lpstr>
      <vt:lpstr>Таблица 2900</vt:lpstr>
      <vt:lpstr>Таблица 2910</vt:lpstr>
      <vt:lpstr>                                          Таблица 3000 2. «Состав новорожденных с заболеваниями, поступивших в возрасте 0-6 дней жизни, и исходы их лечения»</vt:lpstr>
      <vt:lpstr>Таблица 3000  </vt:lpstr>
      <vt:lpstr>                                    Таблица 4000              3. Хирургическая работа стационара</vt:lpstr>
      <vt:lpstr>Таблица 4000</vt:lpstr>
      <vt:lpstr>Контроль формы 14 (табл. 4000) с формой 30 (табл. 5111)</vt:lpstr>
      <vt:lpstr>Таблица 4000 (продолжение)</vt:lpstr>
      <vt:lpstr>Таблица 4000 (продолжение)</vt:lpstr>
      <vt:lpstr>Таблица 4000 (продолжение)</vt:lpstr>
      <vt:lpstr>Межформенный контроль Формы №14 с Формой № 13</vt:lpstr>
      <vt:lpstr>Межформенный контроль Формы №14 с Формой № 13 (продолжение)</vt:lpstr>
      <vt:lpstr>Межформенный контроль Формы №14 с Формой № 13 (продолжение)</vt:lpstr>
      <vt:lpstr>Перечень МО Ростовской области оказывающих  высокотехнологичную медицинскую помощь в 2023г                                                                  Только эти учреждения заполняют графы об                                                                          операциях с применением ВМТ в таблицах:                                                                           4000 – графы 7-10, 15-18, 23-26;                                                                                                4001 – графы 4, ,6,8;                                                                                                                                   4002 – графу 5.</vt:lpstr>
      <vt:lpstr>Таблица 4001</vt:lpstr>
      <vt:lpstr>Таблица 4002</vt:lpstr>
      <vt:lpstr>Таблица 4100</vt:lpstr>
      <vt:lpstr>Таблицы 4110 и 4200</vt:lpstr>
      <vt:lpstr>Изменения в Таблице 4201</vt:lpstr>
      <vt:lpstr>Таблицы 4300, 4301 и 4302</vt:lpstr>
      <vt:lpstr>Изменения в Таблице 4400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Форма № 14   «Сведения о деятельности подразделений медицинской организации, оказывающих медицинскую помощь в стационарных условиях за 2018 г.»</dc:title>
  <dc:creator>Хохлова Н.Н.</dc:creator>
  <cp:lastModifiedBy>Коробова Елена Анатольевна</cp:lastModifiedBy>
  <cp:revision>452</cp:revision>
  <cp:lastPrinted>2021-12-22T10:14:08Z</cp:lastPrinted>
  <dcterms:created xsi:type="dcterms:W3CDTF">2019-03-01T07:47:13Z</dcterms:created>
  <dcterms:modified xsi:type="dcterms:W3CDTF">2023-12-19T08:34:40Z</dcterms:modified>
</cp:coreProperties>
</file>